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8" r:id="rId3"/>
    <p:sldId id="369" r:id="rId4"/>
    <p:sldId id="359" r:id="rId5"/>
    <p:sldId id="419" r:id="rId6"/>
    <p:sldId id="365" r:id="rId7"/>
    <p:sldId id="367" r:id="rId8"/>
    <p:sldId id="273" r:id="rId9"/>
    <p:sldId id="421" r:id="rId10"/>
    <p:sldId id="371" r:id="rId11"/>
    <p:sldId id="377" r:id="rId12"/>
    <p:sldId id="379" r:id="rId13"/>
    <p:sldId id="399" r:id="rId14"/>
    <p:sldId id="405" r:id="rId15"/>
    <p:sldId id="409" r:id="rId16"/>
    <p:sldId id="410" r:id="rId17"/>
    <p:sldId id="404" r:id="rId18"/>
    <p:sldId id="413" r:id="rId19"/>
    <p:sldId id="414" r:id="rId20"/>
    <p:sldId id="416" r:id="rId21"/>
    <p:sldId id="417" r:id="rId22"/>
    <p:sldId id="420" r:id="rId23"/>
    <p:sldId id="325" r:id="rId24"/>
    <p:sldId id="370" r:id="rId25"/>
    <p:sldId id="310" r:id="rId26"/>
    <p:sldId id="400" r:id="rId27"/>
    <p:sldId id="375" r:id="rId28"/>
    <p:sldId id="401" r:id="rId29"/>
    <p:sldId id="402" r:id="rId30"/>
    <p:sldId id="403" r:id="rId31"/>
    <p:sldId id="408" r:id="rId32"/>
    <p:sldId id="397" r:id="rId33"/>
    <p:sldId id="398" r:id="rId34"/>
    <p:sldId id="394" r:id="rId35"/>
    <p:sldId id="384" r:id="rId36"/>
    <p:sldId id="391" r:id="rId37"/>
    <p:sldId id="392" r:id="rId38"/>
    <p:sldId id="393" r:id="rId39"/>
    <p:sldId id="396" r:id="rId40"/>
    <p:sldId id="291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727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87"/>
    </p:cViewPr>
  </p:sorterViewPr>
  <p:notesViewPr>
    <p:cSldViewPr>
      <p:cViewPr varScale="1">
        <p:scale>
          <a:sx n="66" d="100"/>
          <a:sy n="66" d="100"/>
        </p:scale>
        <p:origin x="190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2OAFS-OA04\Home_F\fox00346\SPM\Presentations\FCSM%20Conference%203-3-18\Figures%202_12_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Oplcsrv2\Transmit\Munoz_J\POVERTY\GEOINDEX\New%20Paper%202-15-18\Group%20Frequencies%20and%20paper%20tables\30_36%20published%20gr_1%20vs%20geoindex%20gr_2%20on%20%204_19_18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6\Oplcsrv2\Transmit\Munoz_J\POVERTY\GEOINDEX\New%20Paper%202-15-18\Group%20Frequencies%20and%20paper%20tables\30_36%20published%20gr_1%20vs%20geoindex%20gr_2%20on%20%204_19_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SPM Thresholds for 2 Adults with 2 Children: OOP FCSU by Housing Tenure (33rd percentile)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13680076431453"/>
          <c:y val="0.17191106093157663"/>
          <c:w val="0.84621892801794041"/>
          <c:h val="0.58561273774231204"/>
        </c:manualLayout>
      </c:layout>
      <c:lineChart>
        <c:grouping val="standard"/>
        <c:varyColors val="0"/>
        <c:ser>
          <c:idx val="3"/>
          <c:order val="0"/>
          <c:tx>
            <c:strRef>
              <c:f>'renteq inkind'!$J$28</c:f>
              <c:strCache>
                <c:ptCount val="1"/>
                <c:pt idx="0">
                  <c:v>owners with mortgage_OOP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ysDash"/>
              </a:ln>
              <a:effectLst/>
            </c:spPr>
          </c:marker>
          <c:cat>
            <c:numRef>
              <c:f>'renteq inkind'!$F$29:$F$37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'renteq inkind'!$J$29:$J$37</c:f>
              <c:numCache>
                <c:formatCode>"$"#,##0</c:formatCode>
                <c:ptCount val="9"/>
                <c:pt idx="0">
                  <c:v>25021.793536650799</c:v>
                </c:pt>
                <c:pt idx="1">
                  <c:v>25695.964590396499</c:v>
                </c:pt>
                <c:pt idx="2">
                  <c:v>25771.365283690298</c:v>
                </c:pt>
                <c:pt idx="3">
                  <c:v>25639.408233279501</c:v>
                </c:pt>
                <c:pt idx="4">
                  <c:v>25844.455331716901</c:v>
                </c:pt>
                <c:pt idx="5">
                  <c:v>25929.883367382801</c:v>
                </c:pt>
                <c:pt idx="6">
                  <c:v>26335.6040831274</c:v>
                </c:pt>
                <c:pt idx="7">
                  <c:v>27087.420301912902</c:v>
                </c:pt>
                <c:pt idx="8">
                  <c:v>28343.504153591501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D9-4291-B990-17128561639D}"/>
            </c:ext>
          </c:extLst>
        </c:ser>
        <c:ser>
          <c:idx val="4"/>
          <c:order val="1"/>
          <c:tx>
            <c:strRef>
              <c:f>'renteq inkind'!$K$28</c:f>
              <c:strCache>
                <c:ptCount val="1"/>
                <c:pt idx="0">
                  <c:v>renters_OOP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  <a:effectLst/>
            </c:spPr>
          </c:marker>
          <c:cat>
            <c:numRef>
              <c:f>'renteq inkind'!$F$29:$F$37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'renteq inkind'!$K$29:$K$37</c:f>
              <c:numCache>
                <c:formatCode>"$"#,##0</c:formatCode>
                <c:ptCount val="9"/>
                <c:pt idx="0">
                  <c:v>24408.078471304001</c:v>
                </c:pt>
                <c:pt idx="1">
                  <c:v>25240.9355428292</c:v>
                </c:pt>
                <c:pt idx="2">
                  <c:v>25103.788755649999</c:v>
                </c:pt>
                <c:pt idx="3">
                  <c:v>25144.305803973199</c:v>
                </c:pt>
                <c:pt idx="4">
                  <c:v>25459.570532674701</c:v>
                </c:pt>
                <c:pt idx="5">
                  <c:v>25583.069952546099</c:v>
                </c:pt>
                <c:pt idx="6">
                  <c:v>26104.291783110599</c:v>
                </c:pt>
                <c:pt idx="7">
                  <c:v>26986.786773339401</c:v>
                </c:pt>
                <c:pt idx="8">
                  <c:v>28167.730141075801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D9-4291-B990-17128561639D}"/>
            </c:ext>
          </c:extLst>
        </c:ser>
        <c:ser>
          <c:idx val="5"/>
          <c:order val="2"/>
          <c:tx>
            <c:strRef>
              <c:f>'renteq inkind'!$L$28</c:f>
              <c:strCache>
                <c:ptCount val="1"/>
                <c:pt idx="0">
                  <c:v>owners without mortgage_OOP</c:v>
                </c:pt>
              </c:strCache>
            </c:strRef>
          </c:tx>
          <c:spPr>
            <a:ln w="38100" cap="rnd">
              <a:solidFill>
                <a:srgbClr val="C00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38100">
                <a:solidFill>
                  <a:srgbClr val="C00000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numRef>
              <c:f>'renteq inkind'!$F$29:$F$37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'renteq inkind'!$L$29:$L$37</c:f>
              <c:numCache>
                <c:formatCode>"$"#,##0</c:formatCode>
                <c:ptCount val="9"/>
                <c:pt idx="0">
                  <c:v>20608.0276839367</c:v>
                </c:pt>
                <c:pt idx="1">
                  <c:v>21220.591178034501</c:v>
                </c:pt>
                <c:pt idx="2">
                  <c:v>21410.509712595602</c:v>
                </c:pt>
                <c:pt idx="3">
                  <c:v>21397.3767488017</c:v>
                </c:pt>
                <c:pt idx="4">
                  <c:v>21380.3064553976</c:v>
                </c:pt>
                <c:pt idx="5">
                  <c:v>21806.488776089798</c:v>
                </c:pt>
                <c:pt idx="6">
                  <c:v>22298.2024287483</c:v>
                </c:pt>
                <c:pt idx="7">
                  <c:v>23284.589495685101</c:v>
                </c:pt>
                <c:pt idx="8">
                  <c:v>24174.464502816401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D9-4291-B990-171285616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3170272"/>
        <c:axId val="-1953169728"/>
      </c:lineChart>
      <c:catAx>
        <c:axId val="-19531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9728"/>
        <c:crosses val="autoZero"/>
        <c:auto val="1"/>
        <c:lblAlgn val="ctr"/>
        <c:lblOffset val="100"/>
        <c:noMultiLvlLbl val="0"/>
      </c:catAx>
      <c:valAx>
        <c:axId val="-1953169728"/>
        <c:scaling>
          <c:orientation val="minMax"/>
          <c:max val="31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7027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97165218831861E-2"/>
          <c:y val="0.82955362685279121"/>
          <c:w val="0.93753428768566305"/>
          <c:h val="0.1300157501424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rgbClr val="002060"/>
      </a:solidFill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2C, published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019607843137254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05-452E-A810-A4A36FDD64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3594771241836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05-452E-A810-A4A36FDD64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05-452E-A810-A4A36FDD6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26335.619054999999</c:v>
                </c:pt>
                <c:pt idx="1">
                  <c:v>26104.306345000001</c:v>
                </c:pt>
                <c:pt idx="2">
                  <c:v>22298.214204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05-452E-A810-A4A36FDD6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C&gt;0, base*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25530</c:v>
                </c:pt>
                <c:pt idx="1">
                  <c:v>25412</c:v>
                </c:pt>
                <c:pt idx="2">
                  <c:v>21807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05-452E-A810-A4A36FDD6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Cus, base*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679738562091504E-3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05-452E-A810-A4A36FDD64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019607843137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E05-452E-A810-A4A36FDD6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05-452E-A810-A4A36FDD6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70176"/>
        <c:axId val="-1783373984"/>
      </c:barChart>
      <c:catAx>
        <c:axId val="-17833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3984"/>
        <c:crosses val="autoZero"/>
        <c:auto val="1"/>
        <c:lblAlgn val="ctr"/>
        <c:lblOffset val="100"/>
        <c:noMultiLvlLbl val="0"/>
      </c:catAx>
      <c:valAx>
        <c:axId val="-1783373984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363285471669"/>
          <c:y val="4.873600174978128E-2"/>
          <c:w val="0.87491251093613298"/>
          <c:h val="0.7882353455818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2C, published "33"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6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3594771241836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04-4926-94C0-1C58B2B751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26335.619054999999</c:v>
                </c:pt>
                <c:pt idx="1">
                  <c:v>26104.306345000001</c:v>
                </c:pt>
                <c:pt idx="2">
                  <c:v>22298.214204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04-4926-94C0-1C58B2B751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2C, 78.7%*median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25679.288125359861</c:v>
                </c:pt>
                <c:pt idx="1">
                  <c:v>25025.799896491582</c:v>
                </c:pt>
                <c:pt idx="2">
                  <c:v>21503.75424566746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04-4926-94C0-1C58B2B751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2C, 80.8%* median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039215686274508E-3"/>
                  <c:y val="-5.092533763207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019607843137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019607843138451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04-4926-94C0-1C58B2B751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26364.5041998612</c:v>
                </c:pt>
                <c:pt idx="1">
                  <c:v>25693.578546842691</c:v>
                </c:pt>
                <c:pt idx="2">
                  <c:v>22077.552008258332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04-4926-94C0-1C58B2B751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Cus, "33"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E04-4926-94C0-1C58B2B751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Cus, 78.7%* median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6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411764705882353E-2"/>
                  <c:y val="-2.5462668816039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E04-4926-94C0-1C58B2B751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71895424836602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E04-4926-94C0-1C58B2B751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Sheet1!$F$2:$F$4</c:f>
              <c:numCache>
                <c:formatCode>_("$"* #,##0_);_("$"* \(#,##0\);_("$"* "-"_);_(@_)</c:formatCode>
                <c:ptCount val="3"/>
                <c:pt idx="0">
                  <c:v>27214.218335998081</c:v>
                </c:pt>
                <c:pt idx="1">
                  <c:v>27094.505564422874</c:v>
                </c:pt>
                <c:pt idx="2">
                  <c:v>24011.058365767407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E04-4926-94C0-1C58B2B75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8000"/>
        <c:axId val="-1783374528"/>
      </c:barChart>
      <c:catAx>
        <c:axId val="-178336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4528"/>
        <c:crosses val="autoZero"/>
        <c:auto val="1"/>
        <c:lblAlgn val="ctr"/>
        <c:lblOffset val="100"/>
        <c:noMultiLvlLbl val="0"/>
      </c:catAx>
      <c:valAx>
        <c:axId val="-1783374528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in-kind, 2C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73856209150325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26-4BB2-9722-2AB912FDBB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43790849673203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26-4BB2-9722-2AB912FDBB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26-4BB2-9722-2AB912FDBB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26335.6040831274</c:v>
                </c:pt>
                <c:pt idx="1">
                  <c:v>26104.291783110599</c:v>
                </c:pt>
                <c:pt idx="2">
                  <c:v>22298.2024287483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26-4BB2-9722-2AB912FDB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in-kind, 2C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27084.084874804601</c:v>
                </c:pt>
                <c:pt idx="1">
                  <c:v>26986.977516805098</c:v>
                </c:pt>
                <c:pt idx="2">
                  <c:v>23303.9367877492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26-4BB2-9722-2AB912FDB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in-kind, all Cus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39869281046051E-3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26-4BB2-9722-2AB912FDBB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79738562091504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B26-4BB2-9722-2AB912FDBB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26-4BB2-9722-2AB912FDBB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in-kind, all Cus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73856209150325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B26-4BB2-9722-2AB912FDBB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B26-4BB2-9722-2AB912FDBB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71895424836602E-2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B26-4BB2-9722-2AB912FDBB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28047.408613548701</c:v>
                </c:pt>
                <c:pt idx="1">
                  <c:v>28120.868819714</c:v>
                </c:pt>
                <c:pt idx="2">
                  <c:v>25073.640482320799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B26-4BB2-9722-2AB912FDB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9088"/>
        <c:axId val="-1783368544"/>
      </c:barChart>
      <c:catAx>
        <c:axId val="-17833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8544"/>
        <c:crosses val="autoZero"/>
        <c:auto val="1"/>
        <c:lblAlgn val="ctr"/>
        <c:lblOffset val="100"/>
        <c:noMultiLvlLbl val="0"/>
      </c:catAx>
      <c:valAx>
        <c:axId val="-1783368544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yrs, 2C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73856209150325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67-47E6-970A-2175AB7932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26335.6040831274</c:v>
                </c:pt>
                <c:pt idx="1">
                  <c:v>26104.291783110599</c:v>
                </c:pt>
                <c:pt idx="2">
                  <c:v>22298.2024287483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67-47E6-970A-2175AB7932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yrs, 2C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26525.387222317699</c:v>
                </c:pt>
                <c:pt idx="1">
                  <c:v>26733.108075723401</c:v>
                </c:pt>
                <c:pt idx="2">
                  <c:v>22958.602317533299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67-47E6-970A-2175AB7932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yrs, all Cus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67-47E6-970A-2175AB7932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 yrs, all Cus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73856209150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067-47E6-970A-2175AB7932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07843137254902E-2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067-47E6-970A-2175AB7932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71895424836602E-2"/>
                  <c:y val="-5.092533763207997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067-47E6-970A-2175AB7932D9}"/>
                </c:ext>
                <c:ext xmlns:c15="http://schemas.microsoft.com/office/drawing/2012/chart" uri="{CE6537A1-D6FC-4f65-9D91-7224C49458BB}">
                  <c15:layout>
                    <c:manualLayout>
                      <c:w val="7.4142221192939117E-2"/>
                      <c:h val="5.4472222222222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27820.4943017064</c:v>
                </c:pt>
                <c:pt idx="1">
                  <c:v>27643.868936294799</c:v>
                </c:pt>
                <c:pt idx="2">
                  <c:v>24826.956588771802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67-47E6-970A-2175AB793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5280"/>
        <c:axId val="-1783376160"/>
      </c:barChart>
      <c:catAx>
        <c:axId val="-17833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6160"/>
        <c:crosses val="autoZero"/>
        <c:auto val="1"/>
        <c:lblAlgn val="ctr"/>
        <c:lblOffset val="100"/>
        <c:noMultiLvlLbl val="0"/>
      </c:catAx>
      <c:valAx>
        <c:axId val="-1783376160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lag, 2C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73856209150325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41-47F0-9242-2D483085D7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43790849673203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41-47F0-9242-2D483085D7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41-47F0-9242-2D483085D7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26335.6040831274</c:v>
                </c:pt>
                <c:pt idx="1">
                  <c:v>26104.291783110599</c:v>
                </c:pt>
                <c:pt idx="2">
                  <c:v>22298.2024287483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1-47F0-9242-2D483085D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lag, 2C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26217.867918907599</c:v>
                </c:pt>
                <c:pt idx="1">
                  <c:v>25902.338718106101</c:v>
                </c:pt>
                <c:pt idx="2">
                  <c:v>21847.774924378398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41-47F0-9242-2D483085D7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lag, all Cus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27278.073804458501</c:v>
                </c:pt>
                <c:pt idx="1">
                  <c:v>26976.786607387799</c:v>
                </c:pt>
                <c:pt idx="2">
                  <c:v>24190.592933440599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41-47F0-9242-2D483085D7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lag, all Cus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73856209150325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41-47F0-9242-2D483085D7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41-47F0-9242-2D483085D7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71895424836602E-2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741-47F0-9242-2D483085D7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41-47F0-9242-2D483085D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4192"/>
        <c:axId val="-1783377248"/>
      </c:barChart>
      <c:catAx>
        <c:axId val="-17833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7248"/>
        <c:crosses val="autoZero"/>
        <c:auto val="1"/>
        <c:lblAlgn val="ctr"/>
        <c:lblOffset val="100"/>
        <c:noMultiLvlLbl val="0"/>
      </c:catAx>
      <c:valAx>
        <c:axId val="-1783377248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Items CPI-U, 2C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73856209150325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21-4743-884A-D8BE14242B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43790849673203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21-4743-884A-D8BE14242B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21-4743-884A-D8BE14242B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"$"#,##0_);\("$"#,##0\)</c:formatCode>
                <c:ptCount val="3"/>
                <c:pt idx="0">
                  <c:v>26335.6040831274</c:v>
                </c:pt>
                <c:pt idx="1">
                  <c:v>26104.291783110599</c:v>
                </c:pt>
                <c:pt idx="2">
                  <c:v>22298.2024287483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21-4743-884A-D8BE14242B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FCSU CPI-U, 2C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"-"_);_(@_)</c:formatCode>
                <c:ptCount val="3"/>
                <c:pt idx="0">
                  <c:v>26848.665535210701</c:v>
                </c:pt>
                <c:pt idx="1">
                  <c:v>26698.962418782899</c:v>
                </c:pt>
                <c:pt idx="2">
                  <c:v>22714.5056073899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21-4743-884A-D8BE14242B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Items CPI-U, all Cus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_("$"* #,##0_);_("$"* \(#,##0\);_("$"* "-"_);_(@_)</c:formatCode>
                <c:ptCount val="3"/>
                <c:pt idx="0">
                  <c:v>27466.425995735299</c:v>
                </c:pt>
                <c:pt idx="1">
                  <c:v>27234.007844248499</c:v>
                </c:pt>
                <c:pt idx="2">
                  <c:v>24439.260759962101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21-4743-884A-D8BE14242B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FCSU CPI-U, all Cus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73856209150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21-4743-884A-D8BE14242B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07843137254902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21-4743-884A-D8BE14242B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875816993464051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21-4743-884A-D8BE14242B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_("$"* #,##0_);_("$"* \(#,##0\);_("$"* "-"_);_(@_)</c:formatCode>
                <c:ptCount val="3"/>
                <c:pt idx="0">
                  <c:v>28028.537304468999</c:v>
                </c:pt>
                <c:pt idx="1">
                  <c:v>27772.8278763485</c:v>
                </c:pt>
                <c:pt idx="2">
                  <c:v>24900.8442202927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21-4743-884A-D8BE14242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6912"/>
        <c:axId val="-1783372896"/>
      </c:barChart>
      <c:catAx>
        <c:axId val="-17833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2896"/>
        <c:crosses val="autoZero"/>
        <c:auto val="1"/>
        <c:lblAlgn val="ctr"/>
        <c:lblOffset val="100"/>
        <c:noMultiLvlLbl val="0"/>
      </c:catAx>
      <c:valAx>
        <c:axId val="-1783372896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2C, published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73856209150325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43790849673203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071895424836602E-2"/>
                  <c:y val="2.7777777777777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75-4419-AB2C-A1B138F5A2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Owners with mortgages</c:v>
                </c:pt>
                <c:pt idx="1">
                  <c:v>Renters</c:v>
                </c:pt>
                <c:pt idx="2">
                  <c:v>Shelter for 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26335.619054999999</c:v>
                </c:pt>
                <c:pt idx="1">
                  <c:v>26104.306345000001</c:v>
                </c:pt>
                <c:pt idx="2">
                  <c:v>22298.214204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75-4419-AB2C-A1B138F5A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C&gt;0, 1-yr lag, 3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83353420980499E-3"/>
                  <c:y val="2.632704911507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543926537681055E-3"/>
                  <c:y val="5.265409823015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75-4419-AB2C-A1B138F5A2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Owners with mortgages</c:v>
                </c:pt>
                <c:pt idx="1">
                  <c:v>Renters</c:v>
                </c:pt>
                <c:pt idx="2">
                  <c:v>Shelter for 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25511.361607355098</c:v>
                </c:pt>
                <c:pt idx="1">
                  <c:v>25286.401051154098</c:v>
                </c:pt>
                <c:pt idx="2">
                  <c:v>21810.269900619602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75-4419-AB2C-A1B138F5A2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2C, 1-yr lag, 3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767847282308052E-3"/>
                  <c:y val="5.265409823015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737178656008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350944924721762E-3"/>
                  <c:y val="-5.2654098230158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75-4419-AB2C-A1B138F5A2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Owners with mortgages</c:v>
                </c:pt>
                <c:pt idx="1">
                  <c:v>Renters</c:v>
                </c:pt>
                <c:pt idx="2">
                  <c:v>Shelter for 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26196.438379800798</c:v>
                </c:pt>
                <c:pt idx="1">
                  <c:v>26119.927690938399</c:v>
                </c:pt>
                <c:pt idx="2">
                  <c:v>22065.908327326299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75-4419-AB2C-A1B138F5A2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AllCUs, 1-yr lag, 3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73856209150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07843137254902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75-4419-AB2C-A1B138F5A2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875816993464051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75-4419-AB2C-A1B138F5A2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Owners with mortgages</c:v>
                </c:pt>
                <c:pt idx="1">
                  <c:v>Renters</c:v>
                </c:pt>
                <c:pt idx="2">
                  <c:v>Shelter for 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27409.6174347376</c:v>
                </c:pt>
                <c:pt idx="1">
                  <c:v>27103.930908311999</c:v>
                </c:pt>
                <c:pt idx="2">
                  <c:v>24356.639772034901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75-4419-AB2C-A1B138F5A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83364736"/>
        <c:axId val="-1783373440"/>
      </c:barChart>
      <c:catAx>
        <c:axId val="-17833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3440"/>
        <c:crosses val="autoZero"/>
        <c:auto val="1"/>
        <c:lblAlgn val="ctr"/>
        <c:lblOffset val="100"/>
        <c:noMultiLvlLbl val="0"/>
      </c:catAx>
      <c:valAx>
        <c:axId val="-1783373440"/>
        <c:scaling>
          <c:orientation val="minMax"/>
          <c:max val="32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90440739899329E-2"/>
          <c:y val="2.2944126953591423E-2"/>
          <c:w val="0.90240021474105458"/>
          <c:h val="0.8317067224772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2C, published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31625154191797E-3"/>
                  <c:y val="1.096594150502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157517903205617E-3"/>
                  <c:y val="1.623135132804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352721562654872E-3"/>
                  <c:y val="-2.487595191976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15-4AD0-ADD4-EF25B13147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26335.619054999999</c:v>
                </c:pt>
                <c:pt idx="1">
                  <c:v>26104.306345000001</c:v>
                </c:pt>
                <c:pt idx="2">
                  <c:v>22298.214204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15-4AD0-ADD4-EF25B1314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2C, all changes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564780398528899E-3"/>
                  <c:y val="2.632704911507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33833032995479E-2"/>
                  <c:y val="1.579622946904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6687734685106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415-4AD0-ADD4-EF25B13147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27915.861129623201</c:v>
                </c:pt>
                <c:pt idx="1">
                  <c:v>28177.5066707566</c:v>
                </c:pt>
                <c:pt idx="2">
                  <c:v>23859.477003538399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415-4AD0-ADD4-EF25B13147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c&gt;0, all changes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348748684777182E-3"/>
                  <c:y val="1.84289343805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69803301956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226697811494575E-3"/>
                  <c:y val="-2.6327049115079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415-4AD0-ADD4-EF25B13147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27435.274028892502</c:v>
                </c:pt>
                <c:pt idx="1">
                  <c:v>27315.290871179801</c:v>
                </c:pt>
                <c:pt idx="2">
                  <c:v>22978.200470377498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415-4AD0-ADD4-EF25B13147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Cus, all changes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098431642267567E-3"/>
                  <c:y val="-2.632704911507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56845129679857E-3"/>
                  <c:y val="-2.487595191976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415-4AD0-ADD4-EF25B13147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162832551885314E-3"/>
                  <c:y val="5.1203001034839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415-4AD0-ADD4-EF25B13147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29119.981116606701</c:v>
                </c:pt>
                <c:pt idx="1">
                  <c:v>29477.399660550502</c:v>
                </c:pt>
                <c:pt idx="2">
                  <c:v>25753.795255976402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415-4AD0-ADD4-EF25B1314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3169184"/>
        <c:axId val="-1953167552"/>
      </c:barChart>
      <c:catAx>
        <c:axId val="-19531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7552"/>
        <c:crosses val="autoZero"/>
        <c:auto val="1"/>
        <c:lblAlgn val="ctr"/>
        <c:lblOffset val="100"/>
        <c:noMultiLvlLbl val="0"/>
      </c:catAx>
      <c:valAx>
        <c:axId val="-1953167552"/>
        <c:scaling>
          <c:orientation val="minMax"/>
          <c:max val="35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22697357383787"/>
          <c:y val="9.8836510268792935E-2"/>
          <c:w val="0.83493224580586889"/>
          <c:h val="5.0799803314140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90440739899329E-2"/>
          <c:y val="2.2944126953591423E-2"/>
          <c:w val="0.90240021474105458"/>
          <c:h val="0.8317067224772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2C, published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31625154191797E-3"/>
                  <c:y val="1.096594150502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157517903205617E-3"/>
                  <c:y val="1.623135132804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352721562654872E-3"/>
                  <c:y val="-2.487595191976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B3-490A-AD90-839A145905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0.50152834113110001</c:v>
                </c:pt>
                <c:pt idx="1">
                  <c:v>0.49711134231480802</c:v>
                </c:pt>
                <c:pt idx="2">
                  <c:v>0.411273070258518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B3-490A-AD90-839A145905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2C, all changes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564780398528899E-3"/>
                  <c:y val="2.632704911507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33833032995479E-2"/>
                  <c:y val="1.579622946904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6687734685106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B3-490A-AD90-839A145905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0.42741394569418206</c:v>
                </c:pt>
                <c:pt idx="1">
                  <c:v>0.43273076061946669</c:v>
                </c:pt>
                <c:pt idx="2">
                  <c:v>0.33006776408428645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B3-490A-AD90-839A145905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c&gt;0, all changes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348748684777182E-3"/>
                  <c:y val="1.84289343805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69803301956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226697811494575E-3"/>
                  <c:y val="-2.6327049115079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5B3-490A-AD90-839A145905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0.43354552317764661</c:v>
                </c:pt>
                <c:pt idx="1">
                  <c:v>0.43105735648924243</c:v>
                </c:pt>
                <c:pt idx="2">
                  <c:v>0.32367054519570371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B3-490A-AD90-839A145905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Cus, all changes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098431642267567E-3"/>
                  <c:y val="-2.632704911507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56845129679857E-3"/>
                  <c:y val="-2.487595191976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5B3-490A-AD90-839A145905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162832551885314E-3"/>
                  <c:y val="5.1203001034839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5B3-490A-AD90-839A145905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0.4458741484432317</c:v>
                </c:pt>
                <c:pt idx="1">
                  <c:v>0.45259301975840044</c:v>
                </c:pt>
                <c:pt idx="2">
                  <c:v>0.37344635331710357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5B3-490A-AD90-839A14590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3167008"/>
        <c:axId val="-1965726896"/>
      </c:barChart>
      <c:catAx>
        <c:axId val="-19531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5726896"/>
        <c:crosses val="autoZero"/>
        <c:auto val="1"/>
        <c:lblAlgn val="ctr"/>
        <c:lblOffset val="100"/>
        <c:noMultiLvlLbl val="0"/>
      </c:catAx>
      <c:valAx>
        <c:axId val="-1965726896"/>
        <c:scaling>
          <c:orientation val="minMax"/>
          <c:max val="0.750000000000000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06295679526877"/>
          <c:y val="0.10146921518030096"/>
          <c:w val="0.83493224580586889"/>
          <c:h val="5.0799803314140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2016 SPM Thresholds for 2A+2C: Published vs % Median FCSU vs Housing Specific </a:t>
            </a:r>
            <a:r>
              <a:rPr lang="en-US" b="1" baseline="0" dirty="0">
                <a:solidFill>
                  <a:schemeClr val="tx1"/>
                </a:solidFill>
              </a:rPr>
              <a:t>% 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7809312048514035E-2"/>
          <c:y val="3.1531531531531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92825896762904"/>
          <c:y val="0.25083333333333335"/>
          <c:w val="0.84596062992125987"/>
          <c:h val="0.535863954505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chg 2C, all Ch, All cus'!$AO$39</c:f>
              <c:strCache>
                <c:ptCount val="1"/>
                <c:pt idx="0">
                  <c:v>published, 2C, 33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chg 2C, all Ch, All cus'!$AN$40:$AN$42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'all chg 2C, all Ch, All cus'!$AO$40:$AO$42</c:f>
              <c:numCache>
                <c:formatCode>"$"#,##0</c:formatCode>
                <c:ptCount val="3"/>
                <c:pt idx="0">
                  <c:v>26335.609290596803</c:v>
                </c:pt>
                <c:pt idx="1">
                  <c:v>26104.296990580002</c:v>
                </c:pt>
                <c:pt idx="2">
                  <c:v>22298.207636217761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D4-4B17-A16B-494EA808F980}"/>
            </c:ext>
          </c:extLst>
        </c:ser>
        <c:ser>
          <c:idx val="2"/>
          <c:order val="2"/>
          <c:tx>
            <c:strRef>
              <c:f>'all chg 2C, all Ch, All cus'!$AQ$39</c:f>
              <c:strCache>
                <c:ptCount val="1"/>
                <c:pt idx="0">
                  <c:v>72.8% of median for all  parts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chg 2C, all Ch, All cus'!$AN$40:$AN$42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'all chg 2C, all Ch, All cus'!$AQ$40:$AQ$42</c:f>
              <c:numCache>
                <c:formatCode>"$"#,##0</c:formatCode>
                <c:ptCount val="3"/>
                <c:pt idx="0">
                  <c:v>26482.630272359507</c:v>
                </c:pt>
                <c:pt idx="1">
                  <c:v>26667.491097576869</c:v>
                </c:pt>
                <c:pt idx="2">
                  <c:v>23116.478274730434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D4-4B17-A16B-494EA808F980}"/>
            </c:ext>
          </c:extLst>
        </c:ser>
        <c:ser>
          <c:idx val="3"/>
          <c:order val="3"/>
          <c:tx>
            <c:strRef>
              <c:f>'all chg 2C, all Ch, All cus'!$AR$39</c:f>
              <c:strCache>
                <c:ptCount val="1"/>
                <c:pt idx="0">
                  <c:v>if use % based on ( S+U)h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chg 2C, all Ch, All cus'!$AN$40:$AN$42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'all chg 2C, all Ch, All cus'!$AR$40:$AR$42</c:f>
              <c:numCache>
                <c:formatCode>"$"#,##0</c:formatCode>
                <c:ptCount val="3"/>
                <c:pt idx="0">
                  <c:v>26320.706416099652</c:v>
                </c:pt>
                <c:pt idx="1">
                  <c:v>26090.594905425314</c:v>
                </c:pt>
                <c:pt idx="2">
                  <c:v>22275.430734130474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D4-4B17-A16B-494EA808F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65729072"/>
        <c:axId val="-19657220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'all chg 2C, all Ch, All cus'!$AP$39</c15:sqref>
                        </c15:formulaRef>
                      </c:ext>
                    </c:extLst>
                    <c:strCache>
                      <c:ptCount val="1"/>
                      <c:pt idx="0">
                        <c:v>computed thresholds all CU at median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'all chg 2C, all Ch, All cus'!$AN$40:$AN$42</c15:sqref>
                        </c15:formulaRef>
                      </c:ext>
                    </c:extLst>
                    <c:strCache>
                      <c:ptCount val="3"/>
                      <c:pt idx="0">
                        <c:v>Owners with mortgages</c:v>
                      </c:pt>
                      <c:pt idx="1">
                        <c:v>Renters</c:v>
                      </c:pt>
                      <c:pt idx="2">
                        <c:v>Owners without mortgages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'all chg 2C, all Ch, All cus'!$AP$40:$AP$42</c15:sqref>
                        </c15:formulaRef>
                      </c:ext>
                    </c:extLst>
                    <c:numCache>
                      <c:formatCode>"$"#,##0</c:formatCode>
                      <c:ptCount val="3"/>
                      <c:pt idx="0">
                        <c:v>36377.23938510922</c:v>
                      </c:pt>
                      <c:pt idx="1">
                        <c:v>36631.169090078125</c:v>
                      </c:pt>
                      <c:pt idx="2">
                        <c:v>31753.404223530822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36D4-4B17-A16B-494EA808F980}"/>
                  </c:ext>
                </c:extLst>
              </c15:ser>
            </c15:filteredBarSeries>
          </c:ext>
        </c:extLst>
      </c:barChart>
      <c:catAx>
        <c:axId val="-196572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5722000"/>
        <c:crosses val="autoZero"/>
        <c:auto val="1"/>
        <c:lblAlgn val="ctr"/>
        <c:lblOffset val="100"/>
        <c:noMultiLvlLbl val="0"/>
      </c:catAx>
      <c:valAx>
        <c:axId val="-1965722000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572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756955380577427E-2"/>
          <c:y val="3.8239872629492695E-2"/>
          <c:w val="0.90757637795275592"/>
          <c:h val="0.82347122154273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Graph!$C$4</c:f>
              <c:strCache>
                <c:ptCount val="1"/>
                <c:pt idx="0">
                  <c:v>Only Food Stamps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Graph!$B$5:$B$7</c:f>
              <c:strCache>
                <c:ptCount val="3"/>
                <c:pt idx="0">
                  <c:v>Owners with Mortgages</c:v>
                </c:pt>
                <c:pt idx="1">
                  <c:v>Owners without Mortgages</c:v>
                </c:pt>
                <c:pt idx="2">
                  <c:v>Renters</c:v>
                </c:pt>
              </c:strCache>
            </c:strRef>
          </c:cat>
          <c:val>
            <c:numRef>
              <c:f>Graph!$C$5:$C$7</c:f>
              <c:numCache>
                <c:formatCode>"$"#,##0</c:formatCode>
                <c:ptCount val="3"/>
                <c:pt idx="0">
                  <c:v>26336</c:v>
                </c:pt>
                <c:pt idx="1">
                  <c:v>22298</c:v>
                </c:pt>
                <c:pt idx="2">
                  <c:v>26104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1-4305-958C-2AD679407B9A}"/>
            </c:ext>
          </c:extLst>
        </c:ser>
        <c:ser>
          <c:idx val="1"/>
          <c:order val="1"/>
          <c:tx>
            <c:strRef>
              <c:f>Graph!$D$4</c:f>
              <c:strCache>
                <c:ptCount val="1"/>
                <c:pt idx="0">
                  <c:v>FCSU + NSLP + WIC + LIHEAP + Rent Subsidy (Imputed)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335564304461945E-2"/>
                  <c:y val="1.2395227895833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91-4305-958C-2AD679407B9A}"/>
                </c:ext>
                <c:ext xmlns:c15="http://schemas.microsoft.com/office/drawing/2012/chart" uri="{CE6537A1-D6FC-4f65-9D91-7224C49458BB}">
                  <c15:layout>
                    <c:manualLayout>
                      <c:w val="0.1029749343832021"/>
                      <c:h val="6.240511085097355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494750656167368E-3"/>
                  <c:y val="5.5689600234464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91-4305-958C-2AD679407B9A}"/>
                </c:ext>
                <c:ext xmlns:c15="http://schemas.microsoft.com/office/drawing/2012/chart" uri="{CE6537A1-D6FC-4f65-9D91-7224C49458BB}">
                  <c15:layout>
                    <c:manualLayout>
                      <c:w val="9.3516666666666665E-2"/>
                      <c:h val="5.6521770616611205E-2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Graph!$B$5:$B$7</c:f>
              <c:strCache>
                <c:ptCount val="3"/>
                <c:pt idx="0">
                  <c:v>Owners with Mortgages</c:v>
                </c:pt>
                <c:pt idx="1">
                  <c:v>Owners without Mortgages</c:v>
                </c:pt>
                <c:pt idx="2">
                  <c:v>Renters</c:v>
                </c:pt>
              </c:strCache>
            </c:strRef>
          </c:cat>
          <c:val>
            <c:numRef>
              <c:f>Graph!$D$5:$D$7</c:f>
              <c:numCache>
                <c:formatCode>"$"#,##0</c:formatCode>
                <c:ptCount val="3"/>
                <c:pt idx="0">
                  <c:v>27084</c:v>
                </c:pt>
                <c:pt idx="1">
                  <c:v>23304</c:v>
                </c:pt>
                <c:pt idx="2">
                  <c:v>26987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91-4305-958C-2AD679407B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83366368"/>
        <c:axId val="-1783365824"/>
      </c:barChart>
      <c:catAx>
        <c:axId val="-1783366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83365824"/>
        <c:crosses val="autoZero"/>
        <c:auto val="1"/>
        <c:lblAlgn val="ctr"/>
        <c:lblOffset val="100"/>
        <c:noMultiLvlLbl val="0"/>
      </c:catAx>
      <c:valAx>
        <c:axId val="-1783365824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Data!$AN$104</c:f>
              <c:strCache>
                <c:ptCount val="1"/>
                <c:pt idx="0">
                  <c:v>Northeast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6620B6-83E6-4A13-9222-6C1E6C50E386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871C77A9-4EBB-4EAD-8924-7D5A839E139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B08D15-1E6F-415D-95F3-F4A859708918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B83382C2-AEE9-4234-B94D-61A51AF7A05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CF2863-72BE-43ED-982F-7E42AC9D0CD2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9C6C8E14-C171-4524-A729-26F528C54F7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Data!$AO$103:$AQ$103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</c:strRef>
          </c:cat>
          <c:val>
            <c:numRef>
              <c:f>Data!$AO$104:$AQ$104</c:f>
              <c:numCache>
                <c:formatCode>0.0</c:formatCode>
                <c:ptCount val="3"/>
                <c:pt idx="0">
                  <c:v>12.828120147908599</c:v>
                </c:pt>
                <c:pt idx="1">
                  <c:v>19.1067882783987</c:v>
                </c:pt>
                <c:pt idx="2">
                  <c:v>18.7499532336149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E0-4E0C-9E5A-1B7B3A1E964E}"/>
            </c:ext>
          </c:extLst>
        </c:ser>
        <c:ser>
          <c:idx val="1"/>
          <c:order val="1"/>
          <c:tx>
            <c:strRef>
              <c:f>Data!$AN$105</c:f>
              <c:strCache>
                <c:ptCount val="1"/>
                <c:pt idx="0">
                  <c:v>Midwest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67AB67-2F06-43C1-AC1D-5D0CE6E0A29F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82FF068C-0756-4B1B-938C-69D41680DA6C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5FB95D-D59F-43AA-B5E9-D10BB08B44CF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  <a:p>
                    <a:fld id="{AB0CD019-8B8F-4272-9776-89C0AE9BC77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3446A5-0B92-47BB-B974-E01C90B75711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4FD7E680-A3C2-440D-9278-B7809895FFA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Data!$AO$103:$AQ$103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</c:strRef>
          </c:cat>
          <c:val>
            <c:numRef>
              <c:f>Data!$AO$105:$AQ$105</c:f>
              <c:numCache>
                <c:formatCode>0.0</c:formatCode>
                <c:ptCount val="3"/>
                <c:pt idx="0">
                  <c:v>23.1931731473239</c:v>
                </c:pt>
                <c:pt idx="1">
                  <c:v>21.985292763922399</c:v>
                </c:pt>
                <c:pt idx="2">
                  <c:v>22.278009323346499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0E0-4E0C-9E5A-1B7B3A1E964E}"/>
            </c:ext>
          </c:extLst>
        </c:ser>
        <c:ser>
          <c:idx val="2"/>
          <c:order val="2"/>
          <c:tx>
            <c:strRef>
              <c:f>Data!$AN$106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34292D-432D-4192-8449-90C6C5F6F7EA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741E44AE-3B36-48B3-9909-7D0EA4FF4FD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B3A8D4E-16D6-40A1-A4B2-C2E72ACEFE6E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D3346B76-7C31-490A-9D09-C31A3DBB25F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53F212-FCFB-453D-B264-B1847368D5D1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6A3B6998-03EB-4F0C-9BCE-F91079F4808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Data!$AO$103:$AQ$103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</c:strRef>
          </c:cat>
          <c:val>
            <c:numRef>
              <c:f>Data!$AO$106:$AQ$106</c:f>
              <c:numCache>
                <c:formatCode>0.0</c:formatCode>
                <c:ptCount val="3"/>
                <c:pt idx="0">
                  <c:v>41.658777198748801</c:v>
                </c:pt>
                <c:pt idx="1">
                  <c:v>37.914300675513203</c:v>
                </c:pt>
                <c:pt idx="2">
                  <c:v>35.381576289068597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0E0-4E0C-9E5A-1B7B3A1E964E}"/>
            </c:ext>
          </c:extLst>
        </c:ser>
        <c:ser>
          <c:idx val="3"/>
          <c:order val="3"/>
          <c:tx>
            <c:strRef>
              <c:f>Data!$AN$107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3CC778-C54C-4228-96AF-072E4D1A69DE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DE0BA05B-1849-43E7-BD83-DCBC08BF6F2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288397-D9E6-4226-96C8-A0AAC2500AB6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2D2C8CD6-F42C-4E61-8DF8-2CF8D159D4C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EBA645-5707-4F17-B3FF-EFDCCC2349C4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A43679B1-50F2-4A6D-918D-B66474837C3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0E0-4E0C-9E5A-1B7B3A1E964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Data!$AO$103:$AQ$103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</c:strRef>
          </c:cat>
          <c:val>
            <c:numRef>
              <c:f>Data!$AO$107:$AQ$107</c:f>
              <c:numCache>
                <c:formatCode>0.0</c:formatCode>
                <c:ptCount val="3"/>
                <c:pt idx="0">
                  <c:v>22.3199295060186</c:v>
                </c:pt>
                <c:pt idx="1">
                  <c:v>20.993618282165599</c:v>
                </c:pt>
                <c:pt idx="2">
                  <c:v>23.590461153969901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0E0-4E0C-9E5A-1B7B3A1E9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53164832"/>
        <c:axId val="-1953156128"/>
      </c:barChart>
      <c:catAx>
        <c:axId val="-19531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56128"/>
        <c:crosses val="autoZero"/>
        <c:auto val="1"/>
        <c:lblAlgn val="ctr"/>
        <c:lblOffset val="100"/>
        <c:noMultiLvlLbl val="0"/>
      </c:catAx>
      <c:valAx>
        <c:axId val="-1953156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Data!$V$50</c:f>
              <c:strCache>
                <c:ptCount val="1"/>
                <c:pt idx="0">
                  <c:v>Owners mortgage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B3B85E-4A86-4782-B36B-204FB196536F}" type="SERIESNAM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3EB59751-88B4-403C-8DF8-F60F1ABEB766}" type="VALUE">
                      <a:rPr lang="en-US" baseline="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55-4881-B27F-F8ACEF3BF57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607840109951407E-3"/>
                  <c:y val="-2.37273534036712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752B35-78BB-4706-8E29-8F8E8F1F6006}" type="SERIESNAM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7B670B9A-E6C8-4D53-9B37-5848D547E710}" type="VALUE">
                      <a:rPr lang="en-US" baseline="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55-4881-B27F-F8ACEF3BF57F}"/>
                </c:ext>
                <c:ext xmlns:c15="http://schemas.microsoft.com/office/drawing/2012/chart" uri="{CE6537A1-D6FC-4f65-9D91-7224C49458BB}">
                  <c15:layout>
                    <c:manualLayout>
                      <c:w val="0.14274507600045144"/>
                      <c:h val="0.180064248607860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8039200549761198E-4"/>
                  <c:y val="-4.21818578123297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0C9EFB-A364-4F32-B4A0-E13910731391}" type="SERIESNAM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5B2DE0A0-A470-4316-8212-8E5D3CB8491D}" type="VALUE">
                      <a:rPr lang="en-US" baseline="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55-4881-B27F-F8ACEF3BF57F}"/>
                </c:ext>
                <c:ext xmlns:c15="http://schemas.microsoft.com/office/drawing/2012/chart" uri="{CE6537A1-D6FC-4f65-9D91-7224C49458BB}">
                  <c15:layout>
                    <c:manualLayout>
                      <c:w val="0.15058821204443229"/>
                      <c:h val="0.1405186596017416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(Data!$X$49,Data!$Z$49,Data!$AB$49)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  <c:extLst xmlns:c16r2="http://schemas.microsoft.com/office/drawing/2015/06/chart"/>
            </c:strRef>
          </c:cat>
          <c:val>
            <c:numRef>
              <c:f>(Data!$X$50,Data!$Z$50,Data!$AB$50)</c:f>
              <c:numCache>
                <c:formatCode>0.0</c:formatCode>
                <c:ptCount val="3"/>
                <c:pt idx="0">
                  <c:v>41.543473319999997</c:v>
                </c:pt>
                <c:pt idx="1">
                  <c:v>39.160970164198503</c:v>
                </c:pt>
                <c:pt idx="2">
                  <c:v>35.7931204776906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55-4881-B27F-F8ACEF3BF57F}"/>
            </c:ext>
          </c:extLst>
        </c:ser>
        <c:ser>
          <c:idx val="1"/>
          <c:order val="1"/>
          <c:tx>
            <c:strRef>
              <c:f>Data!$V$51</c:f>
              <c:strCache>
                <c:ptCount val="1"/>
                <c:pt idx="0">
                  <c:v>Owners w/o mortgage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F19E85-7FBE-43DC-9DBB-CD06B1800279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  <a:p>
                    <a:fld id="{D1745185-8798-4C0D-A4CF-57DD89BC04FA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6B1ACD-BB5B-451F-B10F-528DA54300E6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6D75B00A-6FB6-485A-A7D6-F5A32FEF018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0630A0-1EF2-472C-BE19-5F8A66605767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  <a:p>
                    <a:fld id="{65408392-5FD1-4142-83C9-B83DBA10421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(Data!$X$49,Data!$Z$49,Data!$AB$49)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  <c:extLst xmlns:c16r2="http://schemas.microsoft.com/office/drawing/2015/06/chart"/>
            </c:strRef>
          </c:cat>
          <c:val>
            <c:numRef>
              <c:f>(Data!$X$51,Data!$Z$51,Data!$AB$51)</c:f>
              <c:numCache>
                <c:formatCode>0.0</c:formatCode>
                <c:ptCount val="3"/>
                <c:pt idx="0">
                  <c:v>10.82259318</c:v>
                </c:pt>
                <c:pt idx="1">
                  <c:v>12.457711930639199</c:v>
                </c:pt>
                <c:pt idx="2">
                  <c:v>27.143209895018799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55-4881-B27F-F8ACEF3BF57F}"/>
            </c:ext>
          </c:extLst>
        </c:ser>
        <c:ser>
          <c:idx val="2"/>
          <c:order val="2"/>
          <c:tx>
            <c:strRef>
              <c:f>Data!$V$52</c:f>
              <c:strCache>
                <c:ptCount val="1"/>
                <c:pt idx="0">
                  <c:v>Renters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613C30-15CB-4104-BE94-1151E484C72C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  <a:p>
                    <a:fld id="{CE597DDE-8424-4A5B-8B63-1EF311E104FC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89623E-988F-4EDE-B15C-777C989E2F3D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B1F2581E-DB1E-47FC-9796-715A2925764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92BB91-66F1-4F9F-B205-79A228F41C24}" type="SERIESNAME">
                      <a:rPr lang="en-US" smtClean="0"/>
                      <a:pPr/>
                      <a:t>[SERIES NAME]</a:t>
                    </a:fld>
                    <a:endParaRPr lang="en-US" dirty="0"/>
                  </a:p>
                  <a:p>
                    <a:fld id="{AD92D9E6-3AC7-4F9C-9BDB-CAB8724761D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855-4881-B27F-F8ACEF3BF5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(Data!$X$49,Data!$Z$49,Data!$AB$49)</c:f>
              <c:strCache>
                <c:ptCount val="3"/>
                <c:pt idx="0">
                  <c:v>Published</c:v>
                </c:pt>
                <c:pt idx="1">
                  <c:v>Pre-geo-adj</c:v>
                </c:pt>
                <c:pt idx="2">
                  <c:v>All Cus</c:v>
                </c:pt>
              </c:strCache>
              <c:extLst xmlns:c16r2="http://schemas.microsoft.com/office/drawing/2015/06/chart"/>
            </c:strRef>
          </c:cat>
          <c:val>
            <c:numRef>
              <c:f>(Data!$X$52,Data!$Z$52,Data!$AB$52)</c:f>
              <c:numCache>
                <c:formatCode>0.0</c:formatCode>
                <c:ptCount val="3"/>
                <c:pt idx="0">
                  <c:v>47.633933499999998</c:v>
                </c:pt>
                <c:pt idx="1">
                  <c:v>48.381317905162298</c:v>
                </c:pt>
                <c:pt idx="2">
                  <c:v>36.429143314651697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55-4881-B27F-F8ACEF3BF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953165920"/>
        <c:axId val="-1953155584"/>
      </c:barChart>
      <c:catAx>
        <c:axId val="-19531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55584"/>
        <c:crosses val="autoZero"/>
        <c:auto val="1"/>
        <c:lblAlgn val="ctr"/>
        <c:lblOffset val="100"/>
        <c:noMultiLvlLbl val="0"/>
      </c:catAx>
      <c:valAx>
        <c:axId val="-1953155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31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8875251473009E-2"/>
          <c:y val="3.4724266166110226E-2"/>
          <c:w val="0.91591482452108197"/>
          <c:h val="0.7738005375529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 Trudi and thresh chart'!$B$15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 Trudi and thresh chart'!$A$16:$A$18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'To Trudi and thresh chart'!$B$16:$B$18</c:f>
              <c:numCache>
                <c:formatCode>"$"#,##0</c:formatCode>
                <c:ptCount val="3"/>
                <c:pt idx="0">
                  <c:v>25844.455331716901</c:v>
                </c:pt>
                <c:pt idx="1">
                  <c:v>25459.570532674799</c:v>
                </c:pt>
                <c:pt idx="2">
                  <c:v>21380.306455397698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69-4746-A66F-3548D971F129}"/>
            </c:ext>
          </c:extLst>
        </c:ser>
        <c:ser>
          <c:idx val="1"/>
          <c:order val="1"/>
          <c:tx>
            <c:strRef>
              <c:f>'To Trudi and thresh chart'!$C$15</c:f>
              <c:strCache>
                <c:ptCount val="1"/>
                <c:pt idx="0">
                  <c:v>tele. not in U</c:v>
                </c:pt>
              </c:strCache>
            </c:strRef>
          </c:tx>
          <c:spPr>
            <a:pattFill prst="pct60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 Trudi and thresh chart'!$A$16:$A$18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'To Trudi and thresh chart'!$C$16:$C$18</c:f>
              <c:numCache>
                <c:formatCode>"$"#,##0</c:formatCode>
                <c:ptCount val="3"/>
                <c:pt idx="0">
                  <c:v>25839.685863857801</c:v>
                </c:pt>
                <c:pt idx="1">
                  <c:v>25534.1689349566</c:v>
                </c:pt>
                <c:pt idx="2">
                  <c:v>21070.281397835501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69-4746-A66F-3548D971F129}"/>
            </c:ext>
          </c:extLst>
        </c:ser>
        <c:ser>
          <c:idx val="2"/>
          <c:order val="2"/>
          <c:tx>
            <c:strRef>
              <c:f>'To Trudi and thresh chart'!$D$15</c:f>
              <c:strCache>
                <c:ptCount val="1"/>
                <c:pt idx="0">
                  <c:v>S+U (incl t) CE_adj_all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 Trudi and thresh chart'!$A$16:$A$18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'To Trudi and thresh chart'!$D$16:$D$18</c:f>
              <c:numCache>
                <c:formatCode>"$"#,##0</c:formatCode>
                <c:ptCount val="3"/>
                <c:pt idx="0">
                  <c:v>26327.221277090201</c:v>
                </c:pt>
                <c:pt idx="1">
                  <c:v>25723.742807582599</c:v>
                </c:pt>
                <c:pt idx="2">
                  <c:v>21991.881962233401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69-4746-A66F-3548D971F129}"/>
            </c:ext>
          </c:extLst>
        </c:ser>
        <c:ser>
          <c:idx val="3"/>
          <c:order val="3"/>
          <c:tx>
            <c:strRef>
              <c:f>'To Trudi and thresh chart'!$E$15</c:f>
              <c:strCache>
                <c:ptCount val="1"/>
                <c:pt idx="0">
                  <c:v>S+U(no tele) CE_adj_all_CT</c:v>
                </c:pt>
              </c:strCache>
            </c:strRef>
          </c:tx>
          <c:spPr>
            <a:pattFill prst="narHorz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978013646702046E-3"/>
                  <c:y val="2.4207213749696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69-4746-A66F-3548D971F1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304018195602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69-4746-A66F-3548D971F1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30401819560162E-2"/>
                  <c:y val="-8.87587584001393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69-4746-A66F-3548D971F1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 Trudi and thresh chart'!$A$16:$A$18</c:f>
              <c:strCache>
                <c:ptCount val="3"/>
                <c:pt idx="0">
                  <c:v>Owners with mortgages</c:v>
                </c:pt>
                <c:pt idx="1">
                  <c:v>Renters</c:v>
                </c:pt>
                <c:pt idx="2">
                  <c:v>Owners without mortgages</c:v>
                </c:pt>
              </c:strCache>
            </c:strRef>
          </c:cat>
          <c:val>
            <c:numRef>
              <c:f>'To Trudi and thresh chart'!$E$16:$E$18</c:f>
              <c:numCache>
                <c:formatCode>"$"#,##0</c:formatCode>
                <c:ptCount val="3"/>
                <c:pt idx="0">
                  <c:v>26327.304379459802</c:v>
                </c:pt>
                <c:pt idx="1">
                  <c:v>25710.851933744299</c:v>
                </c:pt>
                <c:pt idx="2">
                  <c:v>22001.967769361399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69-4746-A66F-3548D971F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3"/>
        <c:axId val="-1783375616"/>
        <c:axId val="-1783375072"/>
        <c:extLst xmlns:c16r2="http://schemas.microsoft.com/office/drawing/2015/06/chart"/>
      </c:barChart>
      <c:catAx>
        <c:axId val="-178337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83375072"/>
        <c:crosses val="autoZero"/>
        <c:auto val="1"/>
        <c:lblAlgn val="ctr"/>
        <c:lblOffset val="100"/>
        <c:noMultiLvlLbl val="0"/>
      </c:catAx>
      <c:valAx>
        <c:axId val="-1783375072"/>
        <c:scaling>
          <c:orientation val="minMax"/>
          <c:max val="31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33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960223982616269E-2"/>
          <c:y val="0.83112396072627825"/>
          <c:w val="0.85807955203476749"/>
          <c:h val="6.6825524153944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0.68387</cdr:x>
      <cdr:y>0</cdr:y>
    </cdr:from>
    <cdr:to>
      <cdr:x>0.68387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="" xmlns:a16="http://schemas.microsoft.com/office/drawing/2014/main" id="{182D668D-2720-4DF2-B4B4-32F6E18FFBFF}"/>
            </a:ext>
          </a:extLst>
        </cdr:cNvPr>
        <cdr:cNvCxnSpPr/>
      </cdr:nvCxnSpPr>
      <cdr:spPr>
        <a:xfrm xmlns:a="http://schemas.openxmlformats.org/drawingml/2006/main">
          <a:off x="4656513" y="-1446414"/>
          <a:ext cx="0" cy="45563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0.13609</cdr:x>
      <cdr:y>0.14279</cdr:y>
    </cdr:from>
    <cdr:to>
      <cdr:x>0.32942</cdr:x>
      <cdr:y>0.2101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9826" y="621934"/>
          <a:ext cx="1619265" cy="29318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Owners</a:t>
          </a:r>
          <a:r>
            <a:rPr lang="en-US" sz="1200" baseline="0" dirty="0"/>
            <a:t> with Mortgages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0.44541</cdr:x>
      <cdr:y>0.17359</cdr:y>
    </cdr:from>
    <cdr:to>
      <cdr:x>0.63874</cdr:x>
      <cdr:y>0.2409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30626" y="756084"/>
          <a:ext cx="1619264" cy="29318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Renters</a:t>
          </a:r>
        </a:p>
      </cdr:txBody>
    </cdr:sp>
  </cdr:relSizeAnchor>
  <cdr:relSizeAnchor xmlns:cdr="http://schemas.openxmlformats.org/drawingml/2006/chartDrawing">
    <cdr:from>
      <cdr:x>0.73654</cdr:x>
      <cdr:y>0.33239</cdr:y>
    </cdr:from>
    <cdr:to>
      <cdr:x>0.94003</cdr:x>
      <cdr:y>0.39969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69026" y="1447800"/>
          <a:ext cx="1704361" cy="29313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Owners without</a:t>
          </a:r>
          <a:r>
            <a:rPr lang="en-US" sz="1200" baseline="0" dirty="0"/>
            <a:t> Mortgages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97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3" y="1"/>
            <a:ext cx="3037841" cy="46697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9C0C0CD-4310-45F6-B0DC-5DAC9E767098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1" cy="46697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3" y="8829430"/>
            <a:ext cx="3037841" cy="46697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EC52F866-EDDF-4B3A-BEA0-8D4D6257E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38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81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ex/csxresearchtables.htm#allnew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72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74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759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89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5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06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36836"/>
            <a:ext cx="5608320" cy="4650014"/>
          </a:xfrm>
          <a:prstGeom prst="rect">
            <a:avLst/>
          </a:prstGeom>
        </p:spPr>
        <p:txBody>
          <a:bodyPr/>
          <a:lstStyle/>
          <a:p>
            <a:r>
              <a:rPr lang="en-US" b="1" i="1" dirty="0"/>
              <a:t>Why only S+U?</a:t>
            </a:r>
          </a:p>
          <a:p>
            <a:r>
              <a:rPr lang="en-US" dirty="0"/>
              <a:t>	1. Largest share of SPM thresholds</a:t>
            </a:r>
          </a:p>
          <a:p>
            <a:r>
              <a:rPr lang="en-US" dirty="0"/>
              <a:t>	2. Differences across areas reported in work by Renwick and BEA team     		working on RPPs</a:t>
            </a:r>
          </a:p>
          <a:p>
            <a:r>
              <a:rPr lang="en-US" dirty="0"/>
              <a:t>	3. We have in the CE housing unit characteristics that can be used to 		 produce quality-adjusted indexes</a:t>
            </a:r>
          </a:p>
          <a:p>
            <a:endParaRPr lang="en-US" dirty="0"/>
          </a:p>
          <a:p>
            <a:r>
              <a:rPr lang="en-US" b="1" i="1" dirty="0"/>
              <a:t>Why drop telephone?</a:t>
            </a:r>
          </a:p>
          <a:p>
            <a:r>
              <a:rPr lang="en-US" dirty="0"/>
              <a:t>No longer a “housing unit” based utility. In 1992 cell telephone service expenditures </a:t>
            </a:r>
            <a:r>
              <a:rPr lang="en-US" i="1" dirty="0"/>
              <a:t>No data reported, or value is too small to display</a:t>
            </a:r>
            <a:r>
              <a:rPr lang="en-US" dirty="0"/>
              <a:t>. Year NAS Panel report released, </a:t>
            </a:r>
            <a:r>
              <a:rPr lang="en-US" b="1" dirty="0"/>
              <a:t>1995</a:t>
            </a:r>
            <a:r>
              <a:rPr lang="en-US" dirty="0"/>
              <a:t>, cell telephone service expenditures represented about </a:t>
            </a:r>
            <a:r>
              <a:rPr lang="en-US" b="1" dirty="0"/>
              <a:t>3.6% </a:t>
            </a:r>
            <a:r>
              <a:rPr lang="en-US" dirty="0"/>
              <a:t>of total CU telephone service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b="1" dirty="0"/>
              <a:t>2014, they represented 73%; by 2016: 79.5%</a:t>
            </a:r>
          </a:p>
          <a:p>
            <a:endParaRPr lang="en-US" dirty="0"/>
          </a:p>
          <a:p>
            <a:r>
              <a:rPr lang="en-US" dirty="0"/>
              <a:t>Just after 2006, cell phone service began to exceed residential service mean expenditures for all US: https://www.bls.gov/cex/cellphones2007.htm</a:t>
            </a:r>
          </a:p>
          <a:p>
            <a:endParaRPr lang="en-US" dirty="0"/>
          </a:p>
          <a:p>
            <a:r>
              <a:rPr lang="en-US" dirty="0"/>
              <a:t>2014: Telephone services Mean 1,315.26 with Percent reporting 89.97   </a:t>
            </a:r>
          </a:p>
          <a:p>
            <a:r>
              <a:rPr lang="en-US" dirty="0"/>
              <a:t>Cellular phone service Mean 962.73 with Percent reporting 69.39 </a:t>
            </a:r>
          </a:p>
          <a:p>
            <a:r>
              <a:rPr lang="en-US" dirty="0"/>
              <a:t>public website at: </a:t>
            </a:r>
            <a:r>
              <a:rPr lang="en-US" u="sng" dirty="0">
                <a:hlinkClick r:id="rId3"/>
              </a:rPr>
              <a:t>https://www.bls.gov/cex/csxresearchtables.htm#allnew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EDFABBFA-E0CE-434B-A9A1-C13CE227F0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0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2010Q2-2015Q1:               133,643                 </a:t>
            </a:r>
          </a:p>
          <a:p>
            <a:r>
              <a:rPr lang="en-US" dirty="0"/>
              <a:t>2 Children:                          15,684                   </a:t>
            </a:r>
          </a:p>
          <a:p>
            <a:r>
              <a:rPr lang="en-US" dirty="0"/>
              <a:t>30-36 with 2 children:     895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EDFABBFA-E0CE-434B-A9A1-C13CE227F0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06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21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5493004"/>
            <a:ext cx="5854219" cy="788933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EDFABBFA-E0CE-434B-A9A1-C13CE227F0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From published, final with telephone not in Housing Utilities and S+U remaining geo adjusted, increases thresholds by about </a:t>
            </a:r>
          </a:p>
          <a:p>
            <a:r>
              <a:rPr lang="en-US" dirty="0"/>
              <a:t>2 percent for owners with mortgages</a:t>
            </a:r>
          </a:p>
          <a:p>
            <a:r>
              <a:rPr lang="en-US" dirty="0"/>
              <a:t>1 percent for renters</a:t>
            </a:r>
          </a:p>
          <a:p>
            <a:r>
              <a:rPr lang="en-US" dirty="0"/>
              <a:t>3 percent for owners without mortgages</a:t>
            </a:r>
          </a:p>
        </p:txBody>
      </p:sp>
    </p:spTree>
    <p:extLst>
      <p:ext uri="{BB962C8B-B14F-4D97-AF65-F5344CB8AC3E}">
        <p14:creationId xmlns:p14="http://schemas.microsoft.com/office/powerpoint/2010/main" val="1119030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40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2010Q2-2015Q1:               133,643                 </a:t>
            </a:r>
          </a:p>
          <a:p>
            <a:r>
              <a:rPr lang="en-US" dirty="0"/>
              <a:t>2 Children:                          15,684                   </a:t>
            </a:r>
          </a:p>
          <a:p>
            <a:r>
              <a:rPr lang="en-US" dirty="0"/>
              <a:t>30-36 with 2 children:     895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EDFABBFA-E0CE-434B-A9A1-C13CE227F0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4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25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27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49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97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62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76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EDFABBFA-E0CE-434B-A9A1-C13CE227F0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0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2" tIns="46586" rIns="93172" bIns="4658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89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21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21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21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3206-ADBF-47BF-81A1-F0B9C74C8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6888" y="5899403"/>
            <a:ext cx="8439911" cy="958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38288" y="6199632"/>
            <a:ext cx="1018031" cy="609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921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8" y="1790582"/>
            <a:ext cx="8072122" cy="186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592" y="6426148"/>
            <a:ext cx="3931285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060"/>
                </a:solidFill>
                <a:latin typeface="Century Gothic"/>
                <a:cs typeface="Century Gothic"/>
              </a:defRPr>
            </a:lvl1pPr>
          </a:lstStyle>
          <a:p>
            <a:pPr marL="24765">
              <a:lnSpc>
                <a:spcPct val="100000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</a:rPr>
              <a:t>‹#›</a:t>
            </a:fld>
            <a:r>
              <a:rPr sz="1050" dirty="0">
                <a:solidFill>
                  <a:srgbClr val="FFFFFF"/>
                </a:solidFill>
              </a:rPr>
              <a:t> </a:t>
            </a:r>
            <a:r>
              <a:rPr sz="1050" spc="4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—</a:t>
            </a:r>
            <a:r>
              <a:rPr sz="1500" spc="19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U</a:t>
            </a:r>
            <a:r>
              <a:rPr sz="1500" spc="25" dirty="0">
                <a:solidFill>
                  <a:srgbClr val="FFFFFF"/>
                </a:solidFill>
              </a:rPr>
              <a:t>.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z="1500" dirty="0">
                <a:solidFill>
                  <a:srgbClr val="FFFFFF"/>
                </a:solidFill>
              </a:rPr>
              <a:t>.</a:t>
            </a:r>
            <a:r>
              <a:rPr sz="1500" spc="5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B</a:t>
            </a:r>
            <a:r>
              <a:rPr spc="15" dirty="0">
                <a:solidFill>
                  <a:srgbClr val="FFFFFF"/>
                </a:solidFill>
              </a:rPr>
              <a:t>U</a:t>
            </a:r>
            <a:r>
              <a:rPr spc="25" dirty="0">
                <a:solidFill>
                  <a:srgbClr val="FFFFFF"/>
                </a:solidFill>
              </a:rPr>
              <a:t>RE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F</a:t>
            </a:r>
            <a:r>
              <a:rPr spc="125" dirty="0">
                <a:solidFill>
                  <a:srgbClr val="FFFFFF"/>
                </a:solidFill>
              </a:rPr>
              <a:t> </a:t>
            </a:r>
            <a:r>
              <a:rPr sz="1500" spc="35" dirty="0">
                <a:solidFill>
                  <a:srgbClr val="FFFFFF"/>
                </a:solidFill>
              </a:rPr>
              <a:t>L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B</a:t>
            </a:r>
            <a:r>
              <a:rPr spc="2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R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z="1500" spc="3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A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5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T</a:t>
            </a:r>
            <a:r>
              <a:rPr spc="5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S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z="1050" dirty="0">
                <a:solidFill>
                  <a:srgbClr val="FFFFFF"/>
                </a:solidFill>
              </a:rPr>
              <a:t>•</a:t>
            </a:r>
            <a:r>
              <a:rPr sz="1050" spc="135" dirty="0">
                <a:solidFill>
                  <a:srgbClr val="FFFFFF"/>
                </a:solidFill>
              </a:rPr>
              <a:t> </a:t>
            </a:r>
            <a:r>
              <a:rPr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mailto:garner.thesia@bls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s.bls.gov/pir/spmhome.ht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2" y="-1"/>
            <a:ext cx="913980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76200" y="5836920"/>
            <a:ext cx="8903209" cy="976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632192" y="6205728"/>
            <a:ext cx="1014983" cy="60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05637" y="907635"/>
            <a:ext cx="732853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marR="5080" indent="-327660" algn="ctr"/>
            <a:r>
              <a:rPr lang="en-US" sz="3200" b="1" dirty="0">
                <a:solidFill>
                  <a:schemeClr val="bg1"/>
                </a:solidFill>
              </a:rPr>
              <a:t>Changes under Consideration for 2021: Thresholds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1" y="2714613"/>
            <a:ext cx="7620000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endParaRPr sz="20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i="1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en-US" sz="1600" i="1" dirty="0">
                <a:solidFill>
                  <a:srgbClr val="FFFFFF"/>
                </a:solidFill>
                <a:latin typeface="Tahoma"/>
                <a:cs typeface="Tahoma"/>
              </a:rPr>
              <a:t>in cooperation with Liana Fox, </a:t>
            </a:r>
            <a:r>
              <a:rPr lang="en-US" sz="1600" i="1" spc="5" dirty="0">
                <a:solidFill>
                  <a:srgbClr val="FFFFFF"/>
                </a:solidFill>
                <a:latin typeface="Tahoma"/>
                <a:cs typeface="Tahoma"/>
              </a:rPr>
              <a:t>Juan Munoz, and Jake Schild</a:t>
            </a:r>
            <a:r>
              <a:rPr sz="1600" i="1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en-US" sz="160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Division of Price and Index Number Research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Office of Prices and Living Conditions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Bureau of Labor Statistics</a:t>
            </a:r>
          </a:p>
          <a:p>
            <a:pPr algn="ctr">
              <a:lnSpc>
                <a:spcPct val="100000"/>
              </a:lnSpc>
            </a:pP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4051816"/>
            <a:ext cx="7476363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Brookings Expert Meeting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May 28, </a:t>
            </a:r>
            <a:r>
              <a:rPr lang="en-US" sz="1600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Revised October 14, 2020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marL="12065" marR="5080" algn="ctr">
              <a:lnSpc>
                <a:spcPct val="100000"/>
              </a:lnSpc>
            </a:pPr>
            <a:endParaRPr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114"/>
            <a:ext cx="8229600" cy="1292662"/>
          </a:xfrm>
        </p:spPr>
        <p:txBody>
          <a:bodyPr/>
          <a:lstStyle/>
          <a:p>
            <a:r>
              <a:rPr lang="en-US" b="1" dirty="0"/>
              <a:t>Expand Estimation </a:t>
            </a:r>
            <a:r>
              <a:rPr lang="en-US" b="1" dirty="0" smtClean="0"/>
              <a:t>Sample to Include All Consumer Units: Results Restricted to the 30-36</a:t>
            </a:r>
            <a:r>
              <a:rPr lang="en-US" b="1" baseline="30000" dirty="0" smtClean="0"/>
              <a:t>th</a:t>
            </a:r>
            <a:r>
              <a:rPr lang="en-US" b="1" dirty="0" smtClean="0"/>
              <a:t> Percentile </a:t>
            </a:r>
            <a:r>
              <a:rPr lang="en-US" dirty="0" smtClean="0"/>
              <a:t>Range of FCSU Expenditures</a:t>
            </a:r>
            <a:endParaRPr lang="en-US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91967" y="4630825"/>
            <a:ext cx="8229600" cy="523220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Increase sample size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Reflect spending patterns of a larger share of the population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944666" y="1747556"/>
          <a:ext cx="2315892" cy="206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2" y="1819652"/>
            <a:ext cx="2064182" cy="2550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23" y="1819652"/>
            <a:ext cx="2058806" cy="255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168" y="1818231"/>
            <a:ext cx="2059953" cy="2551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242" y="6172200"/>
            <a:ext cx="39944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Bureau of Labor Statistics, Consumer Expenditure Survey Interview Data, 2012Q2-2017Q1.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613698" y="5248870"/>
            <a:ext cx="7489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Interpretation: </a:t>
            </a:r>
            <a:r>
              <a:rPr lang="en-US" dirty="0" smtClean="0"/>
              <a:t>When the estimation sample includes all consumer units,</a:t>
            </a:r>
          </a:p>
          <a:p>
            <a:r>
              <a:rPr lang="en-US" dirty="0" smtClean="0"/>
              <a:t>those within the 30-36</a:t>
            </a:r>
            <a:r>
              <a:rPr lang="en-US" baseline="30000" dirty="0" smtClean="0"/>
              <a:t>th</a:t>
            </a:r>
            <a:r>
              <a:rPr lang="en-US" dirty="0" smtClean="0"/>
              <a:t> percentile of FCSU expenditures include </a:t>
            </a:r>
          </a:p>
          <a:p>
            <a:r>
              <a:rPr lang="en-US" dirty="0" smtClean="0"/>
              <a:t>13.4% with exactly 2 children and 37.3% are CUs with any number of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1107996"/>
          </a:xfrm>
        </p:spPr>
        <p:txBody>
          <a:bodyPr/>
          <a:lstStyle/>
          <a:p>
            <a:r>
              <a:rPr lang="en-US" sz="3600" b="1" dirty="0"/>
              <a:t>Change Base of Thresholds: Move to the a Percentage of the Median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E04C5-3085-4F64-BC65-54FE2DBF6EB1}" type="slidenum">
              <a:rPr lang="en-US" sz="1200" b="1">
                <a:solidFill>
                  <a:srgbClr val="C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516" y="2577766"/>
            <a:ext cx="8109284" cy="228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3074069" y="2577766"/>
            <a:ext cx="589547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4343401" y="2577765"/>
            <a:ext cx="589547" cy="228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77516" y="2373229"/>
            <a:ext cx="0" cy="553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92816" y="2415339"/>
            <a:ext cx="0" cy="553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32158" y="2373229"/>
            <a:ext cx="0" cy="55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38763" y="2415339"/>
            <a:ext cx="0" cy="5534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2926682"/>
            <a:ext cx="8482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1                                                                   33                             50                                                                                                  100</a:t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en-US" sz="1350" i="1" dirty="0"/>
              <a:t>Percentile of the FCSU Distribution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09863" y="3952803"/>
            <a:ext cx="8229600" cy="1046440"/>
          </a:xfrm>
        </p:spPr>
        <p:txBody>
          <a:bodyPr/>
          <a:lstStyle/>
          <a:p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Move base to median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Reduce impact of imputed benefits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Allow for future incorporation of medical expenses</a:t>
            </a:r>
          </a:p>
        </p:txBody>
      </p:sp>
    </p:spTree>
    <p:extLst>
      <p:ext uri="{BB962C8B-B14F-4D97-AF65-F5344CB8AC3E}">
        <p14:creationId xmlns:p14="http://schemas.microsoft.com/office/powerpoint/2010/main" val="293483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60257"/>
              </p:ext>
            </p:extLst>
          </p:nvPr>
        </p:nvGraphicFramePr>
        <p:xfrm>
          <a:off x="364916" y="1008312"/>
          <a:ext cx="8414168" cy="5803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9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5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3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4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76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41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48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71264"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Weighted Distribution of Consumer Units within Percentile Ranges for 2016 Threshold Estimation Samples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30-36 Percentile of FCSU Expenditures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47-53 Percentile of FCSU Expenditures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CUs with 2 Children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CUs with One or More Children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CUs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CUs with 2 Children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CUs with One or More Children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CUs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0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062" marR="510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(n=860)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(n=2,396)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(n=7,632)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(n=864)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(n=2,425)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(n=7,711)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0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062" marR="51062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Weighted Percentage Distributions (%)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26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Children in CU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62.7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66.0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 or more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29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Housing Tenure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with Mortgage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without Mortgage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Renter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48.9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571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Participation in Public Assistance Program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Public Housing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Government Assistance with Rents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SNAP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Welfare Income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Medicaid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629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Someone in the CU Has…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Medicare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Private Health Insurance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73.4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39393"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NOTE:  Consumer units living in college or university student housing are out of scope.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39393"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Source: Garner,</a:t>
                      </a:r>
                      <a:r>
                        <a:rPr lang="en-US" sz="1050" baseline="0" dirty="0">
                          <a:effectLst/>
                        </a:rPr>
                        <a:t> IARIW-World Bank Conference 2019; data: </a:t>
                      </a:r>
                      <a:r>
                        <a:rPr lang="en-US" sz="1050" dirty="0">
                          <a:effectLst/>
                        </a:rPr>
                        <a:t>Bureau of Labor Statistics, Consumer Expenditure Survey Interview Data, 2012Q2-2017Q1.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62" marR="51062" marT="0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ADC17C06-85E6-4CB8-99C9-A881474D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6" y="412034"/>
            <a:ext cx="8277322" cy="430887"/>
          </a:xfrm>
        </p:spPr>
        <p:txBody>
          <a:bodyPr/>
          <a:lstStyle/>
          <a:p>
            <a:r>
              <a:rPr lang="en-US" sz="2800" dirty="0"/>
              <a:t>Expanding the Sample and Moving to the Median: 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1BA9FC-50FE-4208-A91A-3CC54042AE91}"/>
              </a:ext>
            </a:extLst>
          </p:cNvPr>
          <p:cNvSpPr/>
          <p:nvPr/>
        </p:nvSpPr>
        <p:spPr>
          <a:xfrm>
            <a:off x="4775931" y="2782672"/>
            <a:ext cx="592057" cy="854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FCBF62-981F-4259-B48C-974FBAD55C70}"/>
              </a:ext>
            </a:extLst>
          </p:cNvPr>
          <p:cNvSpPr/>
          <p:nvPr/>
        </p:nvSpPr>
        <p:spPr>
          <a:xfrm>
            <a:off x="7500492" y="2782672"/>
            <a:ext cx="592057" cy="854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E46626E-AF40-4CAC-83A3-9B3097CBC5CE}"/>
              </a:ext>
            </a:extLst>
          </p:cNvPr>
          <p:cNvSpPr/>
          <p:nvPr/>
        </p:nvSpPr>
        <p:spPr>
          <a:xfrm>
            <a:off x="5486400" y="3657600"/>
            <a:ext cx="603207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E46626E-AF40-4CAC-83A3-9B3097CBC5CE}"/>
              </a:ext>
            </a:extLst>
          </p:cNvPr>
          <p:cNvSpPr/>
          <p:nvPr/>
        </p:nvSpPr>
        <p:spPr>
          <a:xfrm>
            <a:off x="8305800" y="3657600"/>
            <a:ext cx="473284" cy="59471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E46626E-AF40-4CAC-83A3-9B3097CBC5CE}"/>
              </a:ext>
            </a:extLst>
          </p:cNvPr>
          <p:cNvSpPr/>
          <p:nvPr/>
        </p:nvSpPr>
        <p:spPr>
          <a:xfrm>
            <a:off x="5530984" y="2591875"/>
            <a:ext cx="603207" cy="104512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E46626E-AF40-4CAC-83A3-9B3097CBC5CE}"/>
              </a:ext>
            </a:extLst>
          </p:cNvPr>
          <p:cNvSpPr/>
          <p:nvPr/>
        </p:nvSpPr>
        <p:spPr>
          <a:xfrm>
            <a:off x="8246353" y="2610202"/>
            <a:ext cx="627011" cy="102680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95800" y="2591876"/>
            <a:ext cx="381000" cy="303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09992" y="2591876"/>
            <a:ext cx="381000" cy="303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0664" y="2667000"/>
            <a:ext cx="440820" cy="50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91779" y="2668372"/>
            <a:ext cx="440820" cy="50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80664" y="3924301"/>
            <a:ext cx="426146" cy="6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91779" y="3917155"/>
            <a:ext cx="426146" cy="6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2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984885"/>
          </a:xfrm>
        </p:spPr>
        <p:txBody>
          <a:bodyPr/>
          <a:lstStyle/>
          <a:p>
            <a:r>
              <a:rPr lang="en-US" sz="3200" dirty="0"/>
              <a:t>Geo-adjust CU Level FCSU Resulting in “National” Dollar Thresholds </a:t>
            </a:r>
            <a:r>
              <a:rPr lang="en-US" sz="1800" dirty="0"/>
              <a:t>(as opposed to average dollars)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87" y="1544909"/>
            <a:ext cx="8059224" cy="43216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/>
              <a:t>Spatial differences in shelter and utility costs are already embedded in the 2A+2C SPM thresholds (Bishop, Lee, and Zeager 2017)</a:t>
            </a:r>
            <a:br>
              <a:rPr lang="en-US" sz="1800" b="0" dirty="0"/>
            </a:br>
            <a:endParaRPr lang="en-US" sz="18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/>
              <a:t>As currently published, </a:t>
            </a:r>
            <a:r>
              <a:rPr lang="en-US" sz="1800" b="0" i="1" dirty="0"/>
              <a:t>no attempt to account for spatial differences in housing costs </a:t>
            </a:r>
            <a:r>
              <a:rPr lang="en-US" sz="1800" b="0" dirty="0"/>
              <a:t>before producing “national average” SPM thresholds </a:t>
            </a:r>
          </a:p>
          <a:p>
            <a:pPr lvl="1">
              <a:spcBef>
                <a:spcPts val="495"/>
              </a:spcBef>
            </a:pPr>
            <a:endParaRPr lang="en-US" spc="5" dirty="0">
              <a:cs typeface="Calibri"/>
            </a:endParaRPr>
          </a:p>
          <a:p>
            <a:pPr lvl="1">
              <a:spcBef>
                <a:spcPts val="495"/>
              </a:spcBef>
            </a:pPr>
            <a:endParaRPr lang="en-US" spc="5" dirty="0">
              <a:cs typeface="Calibri"/>
            </a:endParaRPr>
          </a:p>
          <a:p>
            <a:pPr lvl="1">
              <a:spcBef>
                <a:spcPts val="495"/>
              </a:spcBef>
            </a:pPr>
            <a:r>
              <a:rPr lang="en-US" spc="5" dirty="0">
                <a:solidFill>
                  <a:srgbClr val="002060"/>
                </a:solidFill>
                <a:cs typeface="Calibri"/>
              </a:rPr>
              <a:t>O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en-US" dirty="0">
                <a:solidFill>
                  <a:srgbClr val="002060"/>
                </a:solidFill>
                <a:cs typeface="Calibri"/>
              </a:rPr>
              <a:t>n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spc="-40" dirty="0">
                <a:solidFill>
                  <a:srgbClr val="002060"/>
                </a:solidFill>
                <a:cs typeface="Calibri"/>
              </a:rPr>
              <a:t>r</a:t>
            </a:r>
            <a:r>
              <a:rPr lang="en-US" dirty="0">
                <a:solidFill>
                  <a:srgbClr val="002060"/>
                </a:solidFill>
                <a:cs typeface="Calibri"/>
              </a:rPr>
              <a:t>s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 wit</a:t>
            </a:r>
            <a:r>
              <a:rPr lang="en-US" dirty="0">
                <a:solidFill>
                  <a:srgbClr val="002060"/>
                </a:solidFill>
                <a:cs typeface="Calibri"/>
              </a:rPr>
              <a:t>h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 mor</a:t>
            </a:r>
            <a:r>
              <a:rPr lang="en-US" dirty="0">
                <a:solidFill>
                  <a:srgbClr val="002060"/>
                </a:solidFill>
                <a:cs typeface="Calibri"/>
              </a:rPr>
              <a:t>t</a:t>
            </a:r>
            <a:r>
              <a:rPr lang="en-US" spc="-35" dirty="0">
                <a:solidFill>
                  <a:srgbClr val="002060"/>
                </a:solidFill>
                <a:cs typeface="Calibri"/>
              </a:rPr>
              <a:t>g</a:t>
            </a:r>
            <a:r>
              <a:rPr lang="en-US" dirty="0">
                <a:solidFill>
                  <a:srgbClr val="002060"/>
                </a:solidFill>
                <a:cs typeface="Calibri"/>
              </a:rPr>
              <a:t>a</a:t>
            </a:r>
            <a:r>
              <a:rPr lang="en-US" spc="-10" dirty="0">
                <a:solidFill>
                  <a:srgbClr val="002060"/>
                </a:solidFill>
                <a:cs typeface="Calibri"/>
              </a:rPr>
              <a:t>g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dirty="0">
                <a:solidFill>
                  <a:srgbClr val="002060"/>
                </a:solidFill>
                <a:cs typeface="Calibri"/>
              </a:rPr>
              <a:t>s</a:t>
            </a:r>
          </a:p>
          <a:p>
            <a:pPr lvl="1">
              <a:spcBef>
                <a:spcPts val="495"/>
              </a:spcBef>
            </a:pPr>
            <a:r>
              <a:rPr lang="en-US" spc="5" dirty="0">
                <a:solidFill>
                  <a:srgbClr val="002060"/>
                </a:solidFill>
                <a:cs typeface="Calibri"/>
              </a:rPr>
              <a:t>O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en-US" dirty="0">
                <a:solidFill>
                  <a:srgbClr val="002060"/>
                </a:solidFill>
                <a:cs typeface="Calibri"/>
              </a:rPr>
              <a:t>n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spc="-40" dirty="0">
                <a:solidFill>
                  <a:srgbClr val="002060"/>
                </a:solidFill>
                <a:cs typeface="Calibri"/>
              </a:rPr>
              <a:t>r</a:t>
            </a:r>
            <a:r>
              <a:rPr lang="en-US" dirty="0">
                <a:solidFill>
                  <a:srgbClr val="002060"/>
                </a:solidFill>
                <a:cs typeface="Calibri"/>
              </a:rPr>
              <a:t>s 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wi</a:t>
            </a:r>
            <a:r>
              <a:rPr lang="en-US" dirty="0">
                <a:solidFill>
                  <a:srgbClr val="002060"/>
                </a:solidFill>
                <a:cs typeface="Calibri"/>
              </a:rPr>
              <a:t>th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o</a:t>
            </a:r>
            <a:r>
              <a:rPr lang="en-US" dirty="0">
                <a:solidFill>
                  <a:srgbClr val="002060"/>
                </a:solidFill>
                <a:cs typeface="Calibri"/>
              </a:rPr>
              <a:t>ut</a:t>
            </a:r>
            <a:r>
              <a:rPr lang="en-US" spc="-2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mor</a:t>
            </a:r>
            <a:r>
              <a:rPr lang="en-US" dirty="0">
                <a:solidFill>
                  <a:srgbClr val="002060"/>
                </a:solidFill>
                <a:cs typeface="Calibri"/>
              </a:rPr>
              <a:t>t</a:t>
            </a:r>
            <a:r>
              <a:rPr lang="en-US" spc="-35" dirty="0">
                <a:solidFill>
                  <a:srgbClr val="002060"/>
                </a:solidFill>
                <a:cs typeface="Calibri"/>
              </a:rPr>
              <a:t>g</a:t>
            </a:r>
            <a:r>
              <a:rPr lang="en-US" dirty="0">
                <a:solidFill>
                  <a:srgbClr val="002060"/>
                </a:solidFill>
                <a:cs typeface="Calibri"/>
              </a:rPr>
              <a:t>a</a:t>
            </a:r>
            <a:r>
              <a:rPr lang="en-US" spc="-10" dirty="0">
                <a:solidFill>
                  <a:srgbClr val="002060"/>
                </a:solidFill>
                <a:cs typeface="Calibri"/>
              </a:rPr>
              <a:t>g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dirty="0">
                <a:solidFill>
                  <a:srgbClr val="002060"/>
                </a:solidFill>
                <a:cs typeface="Calibri"/>
              </a:rPr>
              <a:t>s</a:t>
            </a:r>
          </a:p>
          <a:p>
            <a:pPr lvl="1">
              <a:spcBef>
                <a:spcPts val="495"/>
              </a:spcBef>
            </a:pPr>
            <a:r>
              <a:rPr lang="en-US" spc="-35" dirty="0">
                <a:solidFill>
                  <a:srgbClr val="002060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spc="-25" dirty="0">
                <a:solidFill>
                  <a:srgbClr val="002060"/>
                </a:solidFill>
                <a:cs typeface="Calibri"/>
              </a:rPr>
              <a:t>nt</a:t>
            </a:r>
            <a:r>
              <a:rPr lang="en-US" spc="-5" dirty="0">
                <a:solidFill>
                  <a:srgbClr val="002060"/>
                </a:solidFill>
                <a:cs typeface="Calibri"/>
              </a:rPr>
              <a:t>e</a:t>
            </a:r>
            <a:r>
              <a:rPr lang="en-US" spc="-40" dirty="0">
                <a:solidFill>
                  <a:srgbClr val="002060"/>
                </a:solidFill>
                <a:cs typeface="Calibri"/>
              </a:rPr>
              <a:t>r</a:t>
            </a:r>
            <a:r>
              <a:rPr lang="en-US" dirty="0">
                <a:solidFill>
                  <a:srgbClr val="002060"/>
                </a:solidFill>
                <a:cs typeface="Calibri"/>
              </a:rPr>
              <a:t>s</a:t>
            </a:r>
            <a:r>
              <a:rPr lang="en-US" sz="14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400" dirty="0">
                <a:solidFill>
                  <a:srgbClr val="002060"/>
                </a:solidFill>
                <a:cs typeface="Calibri"/>
              </a:rPr>
            </a:br>
            <a:r>
              <a:rPr lang="en-US" sz="11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2060"/>
                </a:solidFill>
                <a:cs typeface="Calibri"/>
              </a:rPr>
            </a:br>
            <a:r>
              <a:rPr lang="en-US" sz="11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2060"/>
                </a:solidFill>
                <a:cs typeface="Calibri"/>
              </a:rPr>
            </a:br>
            <a:r>
              <a:rPr lang="en-US" sz="11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2060"/>
                </a:solidFill>
                <a:cs typeface="Calibri"/>
              </a:rPr>
            </a:br>
            <a:r>
              <a:rPr lang="en-US" sz="11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2060"/>
                </a:solidFill>
                <a:cs typeface="Calibri"/>
              </a:rPr>
            </a:br>
            <a:r>
              <a:rPr lang="en-US" sz="1100" dirty="0">
                <a:solidFill>
                  <a:srgbClr val="00206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2060"/>
                </a:solidFill>
                <a:cs typeface="Calibri"/>
              </a:rPr>
            </a:br>
            <a:endParaRPr lang="en-US" sz="11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70" y="3200400"/>
            <a:ext cx="3708872" cy="2785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9950" y="5150757"/>
            <a:ext cx="727535" cy="304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2681" y="5130127"/>
            <a:ext cx="583702" cy="13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275089" y="3271538"/>
            <a:ext cx="2655154" cy="36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43500" y="5826813"/>
            <a:ext cx="2819400" cy="13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52375" y="4049286"/>
            <a:ext cx="3300825" cy="30618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57600" y="4324962"/>
            <a:ext cx="2209800" cy="3263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761693" y="4767919"/>
            <a:ext cx="5594155" cy="6913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92679" y="3960211"/>
            <a:ext cx="1650413" cy="6515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72069" y="4324963"/>
            <a:ext cx="3167527" cy="35742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761694" y="4709305"/>
            <a:ext cx="5858306" cy="8761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13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921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492443"/>
          </a:xfrm>
        </p:spPr>
        <p:txBody>
          <a:bodyPr/>
          <a:lstStyle/>
          <a:p>
            <a:r>
              <a:rPr lang="en-US" sz="3200" dirty="0"/>
              <a:t>Additional Changes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6042" y="1153971"/>
            <a:ext cx="8229599" cy="369332"/>
          </a:xfrm>
        </p:spPr>
        <p:txBody>
          <a:bodyPr/>
          <a:lstStyle/>
          <a:p>
            <a:r>
              <a:rPr lang="en-US" sz="2400" dirty="0"/>
              <a:t>Treatment of Telephone and Internet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3"/>
          </p:nvPr>
        </p:nvSpPr>
        <p:spPr>
          <a:xfrm>
            <a:off x="665462" y="3468645"/>
            <a:ext cx="8090757" cy="1154162"/>
          </a:xfrm>
        </p:spPr>
        <p:txBody>
          <a:bodyPr/>
          <a:lstStyle/>
          <a:p>
            <a:r>
              <a:rPr lang="en-US" sz="2400" dirty="0"/>
              <a:t>Other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3 to 5 years of CE Interview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Lag by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Adjust quarterly FSCE by created “composite FCSU-CPI-U”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21120"/>
                <a:ext cx="6172200" cy="608771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𝑃𝑢𝑏𝑙𝑖𝑠h𝑒𝑑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6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21120"/>
                <a:ext cx="6172200" cy="6087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070732"/>
                <a:ext cx="7010399" cy="433073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𝐴𝑙𝑡𝑒𝑟𝑛𝑎𝑡𝑖𝑣𝑒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𝑇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70732"/>
                <a:ext cx="7010399" cy="433073"/>
              </a:xfrm>
              <a:prstGeom prst="rect">
                <a:avLst/>
              </a:prstGeom>
              <a:blipFill rotWithShape="0">
                <a:blip r:embed="rId3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484356"/>
                <a:ext cx="7010399" cy="433073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𝐴𝑙𝑡𝑒𝑟𝑛𝑎𝑡𝑖𝑣𝑒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𝐼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4356"/>
                <a:ext cx="7010399" cy="433073"/>
              </a:xfrm>
              <a:prstGeom prst="rect">
                <a:avLst/>
              </a:prstGeom>
              <a:blipFill rotWithShape="0">
                <a:blip r:embed="rId4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1187" y="4720155"/>
                <a:ext cx="5316843" cy="59051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𝑖</m:t>
                          </m:r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4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𝐹𝐶𝑆𝑈</m:t>
                                  </m:r>
                                  <m:r>
                                    <a:rPr lang="en-US" sz="140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𝐶𝑃𝐼</m:t>
                                  </m:r>
                                  <m:r>
                                    <a:rPr lang="en-US" sz="1400" i="1" baseline="-50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201</m:t>
                                  </m:r>
                                  <m:r>
                                    <a:rPr lang="en-US" sz="1400" b="0" i="1" baseline="-50000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𝐹𝐶𝑆𝑈</m:t>
                                  </m:r>
                                  <m:r>
                                    <a:rPr lang="en-US" sz="1400" b="0" i="1" baseline="-25000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</m:t>
                                  </m:r>
                                  <m:r>
                                    <a:rPr lang="en-US" sz="140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𝑃𝐼</m:t>
                                  </m:r>
                                  <m:r>
                                    <a:rPr lang="en-US" sz="1400" i="1" baseline="-40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𝑦𝑟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87" y="4720155"/>
                <a:ext cx="5316843" cy="590518"/>
              </a:xfrm>
              <a:prstGeom prst="rect">
                <a:avLst/>
              </a:prstGeom>
              <a:blipFill rotWithShape="0">
                <a:blip r:embed="rId5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310" y="2881191"/>
                <a:ext cx="7010399" cy="433073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𝐴𝑙𝑡𝑒𝑟𝑛𝑎𝑡𝑖𝑣𝑒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6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𝑇𝐼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10" y="2881191"/>
                <a:ext cx="7010399" cy="433073"/>
              </a:xfrm>
              <a:prstGeom prst="rect">
                <a:avLst/>
              </a:prstGeom>
              <a:blipFill rotWithShape="0"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98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449" y="321013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Impacts Relative to Published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15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52938"/>
              </p:ext>
            </p:extLst>
          </p:nvPr>
        </p:nvGraphicFramePr>
        <p:xfrm>
          <a:off x="685800" y="1202456"/>
          <a:ext cx="8013699" cy="47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Change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 Thresholds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</a:t>
                      </a:r>
                      <a:r>
                        <a:rPr lang="en-US" baseline="0" dirty="0"/>
                        <a:t> Housing Shares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In-kind benefits</a:t>
                      </a:r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2.8% higher </a:t>
                      </a:r>
                    </a:p>
                    <a:p>
                      <a:r>
                        <a:rPr lang="en-US" sz="1200" baseline="0" dirty="0"/>
                        <a:t>Renters: 3.4% higher</a:t>
                      </a:r>
                    </a:p>
                    <a:p>
                      <a:r>
                        <a:rPr lang="en-US" sz="1200" baseline="0" dirty="0"/>
                        <a:t>owners w/o mortgages: 4.5% higher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Marginal</a:t>
                      </a:r>
                      <a:r>
                        <a:rPr lang="en-US" sz="1200" baseline="0" dirty="0"/>
                        <a:t> impact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Expand sample</a:t>
                      </a:r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       Child&gt;0</a:t>
                      </a:r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3.1% lower </a:t>
                      </a:r>
                    </a:p>
                    <a:p>
                      <a:r>
                        <a:rPr lang="en-US" sz="1200" baseline="0" dirty="0"/>
                        <a:t>Renters: 2.7% lower</a:t>
                      </a:r>
                    </a:p>
                    <a:p>
                      <a:r>
                        <a:rPr lang="en-US" sz="1200" baseline="0" dirty="0"/>
                        <a:t>owners w/o mortgages: 2.2% lower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Marginal</a:t>
                      </a:r>
                      <a:r>
                        <a:rPr lang="en-US" sz="1200" baseline="0" dirty="0"/>
                        <a:t> impact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      All CUs</a:t>
                      </a:r>
                      <a:endParaRPr lang="en-US" sz="1600" b="1" dirty="0"/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4.3% higher </a:t>
                      </a:r>
                    </a:p>
                    <a:p>
                      <a:r>
                        <a:rPr lang="en-US" sz="1200" baseline="0" dirty="0"/>
                        <a:t>Renters: 4.3% higher</a:t>
                      </a:r>
                    </a:p>
                    <a:p>
                      <a:r>
                        <a:rPr lang="en-US" sz="1200" baseline="0" dirty="0"/>
                        <a:t>owners w/o mortgages: 9.6% higher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50.2% to 50.9% </a:t>
                      </a:r>
                    </a:p>
                    <a:p>
                      <a:r>
                        <a:rPr lang="en-US" sz="1200" baseline="0" dirty="0"/>
                        <a:t>renters: 49.7% to 50.5%</a:t>
                      </a:r>
                    </a:p>
                    <a:p>
                      <a:r>
                        <a:rPr lang="en-US" sz="1200" baseline="0" dirty="0"/>
                        <a:t>owners w/o mortgages: 41.1% to 44.8% 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Percentage of median </a:t>
                      </a:r>
                    </a:p>
                    <a:p>
                      <a:pPr algn="l"/>
                      <a:r>
                        <a:rPr lang="en-US" sz="1100" b="1" dirty="0"/>
                        <a:t>(80.8%= “33”/”median” FCSU)</a:t>
                      </a:r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Marginal</a:t>
                      </a:r>
                      <a:r>
                        <a:rPr lang="en-US" sz="1200" baseline="0" dirty="0"/>
                        <a:t> impact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Marginal</a:t>
                      </a:r>
                      <a:r>
                        <a:rPr lang="en-US" sz="1200" baseline="0" dirty="0"/>
                        <a:t> impact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Telephone service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separate</a:t>
                      </a:r>
                      <a:r>
                        <a:rPr lang="en-US" sz="1600" b="1" baseline="0" dirty="0"/>
                        <a:t> (not in housing utilities)</a:t>
                      </a:r>
                      <a:endParaRPr lang="en-US" sz="1600" b="1" dirty="0"/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Marginal impact but for</a:t>
                      </a:r>
                    </a:p>
                    <a:p>
                      <a:r>
                        <a:rPr lang="en-US" sz="1200" baseline="0" dirty="0"/>
                        <a:t>owners w/o mortgages: 1.7% lower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50.2% to 44.2% </a:t>
                      </a:r>
                    </a:p>
                    <a:p>
                      <a:r>
                        <a:rPr lang="en-US" sz="1200" baseline="0" dirty="0"/>
                        <a:t>renters: 49.7% to 44.1%</a:t>
                      </a:r>
                    </a:p>
                    <a:p>
                      <a:r>
                        <a:rPr lang="en-US" sz="1200" baseline="0" dirty="0"/>
                        <a:t>owners w/o mortgages: 41.1% to 33% 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Geo adjust CU-level FCSU</a:t>
                      </a:r>
                    </a:p>
                  </a:txBody>
                  <a:tcPr marL="178647" marR="17864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1.9% higher </a:t>
                      </a:r>
                    </a:p>
                    <a:p>
                      <a:r>
                        <a:rPr lang="en-US" sz="1200" baseline="0" dirty="0"/>
                        <a:t>Renters: 1% higher</a:t>
                      </a:r>
                    </a:p>
                    <a:p>
                      <a:r>
                        <a:rPr lang="en-US" sz="1200" baseline="0" dirty="0"/>
                        <a:t>owners w/o mortgages: 2.9% higher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Marginal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72433"/>
            <a:ext cx="743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Impacts related to published based on 2 children, 5 years of data, around 33</a:t>
            </a:r>
            <a:r>
              <a:rPr lang="en-US" sz="1200" baseline="30000" dirty="0"/>
              <a:t>rd</a:t>
            </a:r>
            <a:r>
              <a:rPr lang="en-US" sz="1200" dirty="0"/>
              <a:t> percentile; “marginal”= less than 0.3%</a:t>
            </a:r>
          </a:p>
          <a:p>
            <a:r>
              <a:rPr lang="en-US" sz="1200" dirty="0"/>
              <a:t>All but expanded sample based on estimation sample with 2 children</a:t>
            </a:r>
          </a:p>
          <a:p>
            <a:r>
              <a:rPr lang="en-US" sz="1200" dirty="0"/>
              <a:t>All results based on thresholds produced for 2016 but for geo adjustment which is based on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7122" y="4717515"/>
            <a:ext cx="257991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2819400"/>
            <a:ext cx="2667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5241" y="5327115"/>
            <a:ext cx="26670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23849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Impacts Relative to Published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16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92089"/>
              </p:ext>
            </p:extLst>
          </p:nvPr>
        </p:nvGraphicFramePr>
        <p:xfrm>
          <a:off x="685800" y="1460137"/>
          <a:ext cx="8013699" cy="311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Change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 Thresholds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</a:t>
                      </a:r>
                      <a:r>
                        <a:rPr lang="en-US" baseline="0" dirty="0"/>
                        <a:t> Housing Shares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Add internet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1.7% higher </a:t>
                      </a:r>
                    </a:p>
                    <a:p>
                      <a:r>
                        <a:rPr lang="en-US" sz="1200" baseline="0" dirty="0"/>
                        <a:t>Renters: 2.1% higher</a:t>
                      </a:r>
                    </a:p>
                    <a:p>
                      <a:r>
                        <a:rPr lang="en-US" sz="1200" baseline="0" dirty="0"/>
                        <a:t>owners w/o mortgages: 1.1% higher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50.2% to 49% </a:t>
                      </a:r>
                    </a:p>
                    <a:p>
                      <a:r>
                        <a:rPr lang="en-US" sz="1200" baseline="0" dirty="0"/>
                        <a:t>renters: 49.7% to 48.7%</a:t>
                      </a:r>
                    </a:p>
                    <a:p>
                      <a:r>
                        <a:rPr lang="en-US" sz="1200" baseline="0" dirty="0"/>
                        <a:t>owners w/o mortgages: 41.1% to 39.4%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3 years of CE data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0.7% higher </a:t>
                      </a:r>
                    </a:p>
                    <a:p>
                      <a:r>
                        <a:rPr lang="en-US" sz="1200" baseline="0" dirty="0"/>
                        <a:t>Renters: 2.4% higher</a:t>
                      </a:r>
                    </a:p>
                    <a:p>
                      <a:r>
                        <a:rPr lang="en-US" sz="1200" baseline="0" dirty="0"/>
                        <a:t>owners w/o mortgages: 3.0% higher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50.2% to 49.3% </a:t>
                      </a:r>
                    </a:p>
                    <a:p>
                      <a:r>
                        <a:rPr lang="en-US" sz="1200" baseline="0" dirty="0"/>
                        <a:t>renters: no change</a:t>
                      </a:r>
                    </a:p>
                    <a:p>
                      <a:r>
                        <a:rPr lang="en-US" sz="1200" baseline="0" dirty="0"/>
                        <a:t>owners w/o mortgages: 41.1% to 41.5%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Lag by 1 year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0.4% lower </a:t>
                      </a:r>
                    </a:p>
                    <a:p>
                      <a:r>
                        <a:rPr lang="en-US" sz="1200" baseline="0" dirty="0"/>
                        <a:t>Renters: 0.8% lower</a:t>
                      </a:r>
                    </a:p>
                    <a:p>
                      <a:r>
                        <a:rPr lang="en-US" sz="1200" baseline="0" dirty="0"/>
                        <a:t>owners w/o mortgages: 2.0% lower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Marginal</a:t>
                      </a:r>
                      <a:r>
                        <a:rPr lang="en-US" sz="1200" baseline="0" dirty="0"/>
                        <a:t> for all but</a:t>
                      </a:r>
                    </a:p>
                    <a:p>
                      <a:r>
                        <a:rPr lang="en-US" sz="1200" baseline="0" dirty="0"/>
                        <a:t>owners w/o mortgages: 41.1% to 40.5%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6478">
                <a:tc>
                  <a:txBody>
                    <a:bodyPr/>
                    <a:lstStyle/>
                    <a:p>
                      <a:r>
                        <a:rPr lang="en-US" dirty="0"/>
                        <a:t>Use created “composite</a:t>
                      </a:r>
                      <a:r>
                        <a:rPr lang="en-US" baseline="0" dirty="0"/>
                        <a:t> FCSU CPI-U”</a:t>
                      </a:r>
                      <a:endParaRPr lang="en-US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</a:t>
                      </a:r>
                      <a:r>
                        <a:rPr lang="en-US" sz="1200" baseline="0" dirty="0"/>
                        <a:t> with mortgage: 2.0% higher </a:t>
                      </a:r>
                    </a:p>
                    <a:p>
                      <a:r>
                        <a:rPr lang="en-US" sz="1200" baseline="0" dirty="0"/>
                        <a:t>Renters: 2.3% higher</a:t>
                      </a:r>
                    </a:p>
                    <a:p>
                      <a:r>
                        <a:rPr lang="en-US" sz="1200" baseline="0" dirty="0"/>
                        <a:t>owners w/o mortgages: 1.9% higher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owner</a:t>
                      </a:r>
                      <a:r>
                        <a:rPr lang="en-US" sz="1200" baseline="0" dirty="0"/>
                        <a:t> with mortgage: 50.2% to 49.8%</a:t>
                      </a:r>
                    </a:p>
                    <a:p>
                      <a:r>
                        <a:rPr lang="en-US" sz="1200" baseline="0" dirty="0"/>
                        <a:t>renters: marginal</a:t>
                      </a:r>
                    </a:p>
                    <a:p>
                      <a:r>
                        <a:rPr lang="en-US" sz="1200" baseline="0" dirty="0"/>
                        <a:t>owners w/o mortgages: 41.1% to 40.7%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072433"/>
            <a:ext cx="751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Impacts related to published based on 2 children, 5 years of data, around 33</a:t>
            </a:r>
            <a:r>
              <a:rPr lang="en-US" sz="1200" baseline="30000" dirty="0"/>
              <a:t>rd</a:t>
            </a:r>
            <a:r>
              <a:rPr lang="en-US" sz="1200" dirty="0"/>
              <a:t> percentile; “marginal”= less than 0.4%</a:t>
            </a:r>
          </a:p>
          <a:p>
            <a:r>
              <a:rPr lang="en-US" sz="1200" dirty="0"/>
              <a:t>All results based on thresholds produced for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149" y="2667000"/>
            <a:ext cx="2667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9149" y="3953824"/>
            <a:ext cx="2667000" cy="621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9149" y="2061635"/>
            <a:ext cx="2667000" cy="39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68480" y="3665494"/>
            <a:ext cx="2667000" cy="208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Combined Changes Based on 30-36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Percentile of FCSU: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SPM 2016 2A+2C Thresholds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7524" y="6261602"/>
            <a:ext cx="6261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 Not including  geo adjusting FCSU expenditures at CU level before thresholds estimation at this time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664544F2-E457-4F29-B77C-35A2B097996C}"/>
              </a:ext>
            </a:extLst>
          </p:cNvPr>
          <p:cNvSpPr txBox="1">
            <a:spLocks/>
          </p:cNvSpPr>
          <p:nvPr/>
        </p:nvSpPr>
        <p:spPr>
          <a:xfrm>
            <a:off x="5257800" y="1785603"/>
            <a:ext cx="3566766" cy="500395"/>
          </a:xfrm>
          <a:prstGeom prst="rect">
            <a:avLst/>
          </a:prstGeom>
          <a:ln w="15875">
            <a:solidFill>
              <a:srgbClr val="002060"/>
            </a:solidFill>
          </a:ln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Combined Changes 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5257800" y="2493187"/>
            <a:ext cx="3596640" cy="246221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3 years of CE data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1-year lag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In-kind benefits added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Telephone not in housing utilities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Internet added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Use composite FCSU CPI-U to adjust quarterly CU FCSU expenditures to threshold year dollars</a:t>
            </a: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606914" y="2493188"/>
            <a:ext cx="3596640" cy="246221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5 years of CE data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no lag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No in-kind benefits (other than SNAP)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Telephone in housing utilities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Internet not included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2060"/>
                </a:solidFill>
              </a:rPr>
              <a:t>Use All Items CPI-U to adjust quarterly CU FCSU expenditures to  threshold year dollars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664544F2-E457-4F29-B77C-35A2B097996C}"/>
              </a:ext>
            </a:extLst>
          </p:cNvPr>
          <p:cNvSpPr txBox="1">
            <a:spLocks/>
          </p:cNvSpPr>
          <p:nvPr/>
        </p:nvSpPr>
        <p:spPr>
          <a:xfrm>
            <a:off x="685800" y="1785604"/>
            <a:ext cx="3566766" cy="500395"/>
          </a:xfrm>
          <a:prstGeom prst="rect">
            <a:avLst/>
          </a:prstGeom>
          <a:ln w="15875">
            <a:solidFill>
              <a:srgbClr val="002060"/>
            </a:solidFill>
          </a:ln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Published </a:t>
            </a:r>
          </a:p>
        </p:txBody>
      </p:sp>
    </p:spTree>
    <p:extLst>
      <p:ext uri="{BB962C8B-B14F-4D97-AF65-F5344CB8AC3E}">
        <p14:creationId xmlns:p14="http://schemas.microsoft.com/office/powerpoint/2010/main" val="257562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Combined* Changes Based on 30-36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Percentile of FCSU and Different Estimation Samples: SPM 2016 2A+2C Thresholds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4819117"/>
              </p:ext>
            </p:extLst>
          </p:nvPr>
        </p:nvGraphicFramePr>
        <p:xfrm>
          <a:off x="462919" y="1343589"/>
          <a:ext cx="8315131" cy="48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64887"/>
            <a:ext cx="8117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*Missing change: CE geo adjustment to FCSU at CU level before thresholds estimated</a:t>
            </a:r>
          </a:p>
          <a:p>
            <a:r>
              <a:rPr lang="en-US" sz="1100" dirty="0"/>
              <a:t>NOTE: Published base on 2C, 5 years of data, no in-kind (except for SNAP), telephone in U, no internet, CPI-U to adjust FCSU at CU level</a:t>
            </a:r>
          </a:p>
        </p:txBody>
      </p:sp>
    </p:spTree>
    <p:extLst>
      <p:ext uri="{BB962C8B-B14F-4D97-AF65-F5344CB8AC3E}">
        <p14:creationId xmlns:p14="http://schemas.microsoft.com/office/powerpoint/2010/main" val="26105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Combined* Changes Based on 30-36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Percentile of FCSU: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S+U as % of SPM 2016 2A+2C Thresholds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4859842"/>
              </p:ext>
            </p:extLst>
          </p:nvPr>
        </p:nvGraphicFramePr>
        <p:xfrm>
          <a:off x="462919" y="1343589"/>
          <a:ext cx="8315131" cy="48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64887"/>
            <a:ext cx="8117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*Missing change: CE geo adjustment to FCSU at CU level before thresholds estimated</a:t>
            </a:r>
          </a:p>
          <a:p>
            <a:r>
              <a:rPr lang="en-US" sz="1100" dirty="0"/>
              <a:t>NOTE:: Published base on 2C, 5 years of data, no in-kind (except for SNAP), telephone in U, no internet, CPI-U to adjust FCSU at CU level</a:t>
            </a:r>
          </a:p>
        </p:txBody>
      </p:sp>
    </p:spTree>
    <p:extLst>
      <p:ext uri="{BB962C8B-B14F-4D97-AF65-F5344CB8AC3E}">
        <p14:creationId xmlns:p14="http://schemas.microsoft.com/office/powerpoint/2010/main" val="62919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Estimation of SPM Thresholds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732"/>
            <a:ext cx="8229600" cy="4714111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b="0" dirty="0"/>
              <a:t>At the CU level, convert 5 years of quarterly 2-Child FCSU expenditures to thresholds year dollars using the All Items CPI for all urban consumers (CPI-U), and to 2 adult with 2 children reference unit thresholds using the 3- parameter equivalence scale</a:t>
            </a:r>
            <a:r>
              <a:rPr lang="en-US" sz="1600" b="0" i="1" dirty="0"/>
              <a:t/>
            </a:r>
            <a:br>
              <a:rPr lang="en-US" sz="1600" b="0" i="1" dirty="0"/>
            </a:br>
            <a:endParaRPr lang="en-US" sz="1600" b="0" i="1" dirty="0"/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b="0" dirty="0"/>
              <a:t>Rank CUs by equivalized 2A+2C FCSU</a:t>
            </a:r>
            <a:r>
              <a:rPr lang="en-US" sz="2000" b="0" i="1" baseline="-25000" dirty="0"/>
              <a:t>i,2016 </a:t>
            </a:r>
            <a:r>
              <a:rPr lang="en-US" sz="2000" b="0" dirty="0"/>
              <a:t>expenditures.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b="0" dirty="0"/>
              <a:t>Housing tenure-specific thresholds produced based on means within 30th-36th percentile range (identified as </a:t>
            </a:r>
            <a:r>
              <a:rPr lang="en-US" sz="2000" b="0" i="1" dirty="0"/>
              <a:t>“E”</a:t>
            </a:r>
            <a:r>
              <a:rPr lang="en-US" sz="2000" b="0" dirty="0"/>
              <a:t>) of FCSU</a:t>
            </a:r>
            <a:r>
              <a:rPr lang="en-US" sz="2000" b="0" i="1" baseline="-25000" dirty="0"/>
              <a:t>i,2016 </a:t>
            </a:r>
            <a:br>
              <a:rPr lang="en-US" sz="2000" b="0" i="1" baseline="-25000" dirty="0"/>
            </a:br>
            <a:r>
              <a:rPr lang="en-US" sz="2000" b="0" i="1" baseline="-25000" dirty="0"/>
              <a:t/>
            </a:r>
            <a:br>
              <a:rPr lang="en-US" sz="2000" b="0" i="1" baseline="-25000" dirty="0"/>
            </a:br>
            <a:endParaRPr lang="en-US" sz="2000" b="0" dirty="0"/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b="0" dirty="0"/>
              <a:t>At threshold level, apply geographical price adjustment (MRI) for sub-national thresholds </a:t>
            </a:r>
          </a:p>
          <a:p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3794" y="2524296"/>
                <a:ext cx="1244402" cy="247362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ahoma" pitchFamily="34" charset="0"/>
                          </a:rPr>
                          <m:t>𝐹𝐶𝑆𝑈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ahoma" pitchFamily="34" charset="0"/>
                          </a:rPr>
                          <m:t>𝑖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ahoma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ahoma" pitchFamily="34" charset="0"/>
                          </a:rPr>
                          <m:t>𝑞</m:t>
                        </m:r>
                      </m:sub>
                    </m:sSub>
                    <m:r>
                      <a:rPr lang="en-US" sz="1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ahoma" pitchFamily="34" charset="0"/>
                      </a:rPr>
                      <m:t>     </m:t>
                    </m:r>
                    <m:r>
                      <a:rPr lang="el-GR" sz="1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𝑞</m:t>
                        </m:r>
                      </m:sub>
                    </m:sSub>
                    <m:r>
                      <m:rPr>
                        <m:nor/>
                      </m:rPr>
                      <a:rPr lang="en-US" sz="120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ahoma" pitchFamily="34" charset="0"/>
                    <a:ea typeface="+mj-ea"/>
                    <a:cs typeface="Tahoma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ahoma" pitchFamily="34" charset="0"/>
                    <a:ea typeface="+mj-ea"/>
                    <a:cs typeface="Tahoma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000" dirty="0">
                  <a:solidFill>
                    <a:srgbClr val="002060"/>
                  </a:solidFill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794" y="2524296"/>
                <a:ext cx="1244402" cy="247362"/>
              </a:xfrm>
              <a:prstGeom prst="rect">
                <a:avLst/>
              </a:prstGeom>
              <a:blipFill rotWithShape="0">
                <a:blip r:embed="rId3"/>
                <a:stretch>
                  <a:fillRect l="-38725" t="-12195" r="-37255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6947" y="2427364"/>
                <a:ext cx="943682" cy="43352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𝑖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lang="el-GR" sz="1200" b="0" i="1"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𝐶𝑃𝐼</m:t>
                                  </m:r>
                                  <m:r>
                                    <a:rPr lang="en-US" sz="1200" b="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201</m:t>
                                  </m:r>
                                  <m:r>
                                    <a:rPr lang="en-US" sz="1200" b="0" i="1" baseline="-25000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𝐶𝑃𝐼</m:t>
                                  </m:r>
                                  <m:r>
                                    <a:rPr lang="en-US" sz="1200" b="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∗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𝑖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cs typeface="Tahoma" pitchFamily="34" charset="0"/>
                        </a:rPr>
                        <m:t>∗4</m:t>
                      </m:r>
                    </m:oMath>
                  </m:oMathPara>
                </a14:m>
                <a:endParaRPr lang="en-US" sz="1200" dirty="0"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47" y="2427364"/>
                <a:ext cx="943682" cy="433528"/>
              </a:xfrm>
              <a:prstGeom prst="rect">
                <a:avLst/>
              </a:prstGeom>
              <a:blipFill rotWithShape="0">
                <a:blip r:embed="rId4"/>
                <a:stretch>
                  <a:fillRect l="-90323" r="-85806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8394" y="4297543"/>
                <a:ext cx="1182376" cy="190285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lang="el-GR" sz="1200" b="0" i="1"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cs typeface="Tahoma" pitchFamily="34" charset="0"/>
                        </a:rPr>
                        <m:t>𝑆𝑈𝐸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cs typeface="Tahoma" pitchFamily="34" charset="0"/>
                        </a:rPr>
                        <m:t>𝑆𝑈𝐸</m:t>
                      </m:r>
                      <m:r>
                        <a:rPr lang="en-US" sz="1200" b="0" i="1" baseline="-25000" smtClean="0"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200" b="0" i="1" baseline="-25000" smtClean="0">
                          <a:latin typeface="Cambria Math" panose="02040503050406030204" pitchFamily="18" charset="0"/>
                          <a:cs typeface="Tahoma" pitchFamily="34" charset="0"/>
                        </a:rPr>
                        <m:t>𝑗</m:t>
                      </m:r>
                    </m:oMath>
                  </m:oMathPara>
                </a14:m>
                <a:endParaRPr lang="en-US" sz="1200" baseline="-25000" dirty="0"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94" y="4297543"/>
                <a:ext cx="1182376" cy="190285"/>
              </a:xfrm>
              <a:prstGeom prst="rect">
                <a:avLst/>
              </a:prstGeom>
              <a:blipFill rotWithShape="0">
                <a:blip r:embed="rId5"/>
                <a:stretch>
                  <a:fillRect l="-79381" r="-76289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2619" y="4153086"/>
                <a:ext cx="3056021" cy="47919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𝑆𝑈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𝑆𝑃𝑀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αj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1200" i="1" dirty="0"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housing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share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2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+2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SPM</m:t>
                    </m:r>
                    <m:r>
                      <m:rPr>
                        <m:nor/>
                      </m:rPr>
                      <a:rPr lang="en-US" sz="1200" b="0" i="1" dirty="0" smtClean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0" i="1" baseline="-25000" dirty="0" smtClean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sz="1200" b="0" i="1" baseline="-25000" dirty="0" smtClean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1200" b="0" i="1" baseline="-25000" dirty="0" smtClean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sz="1200" i="1" baseline="-25000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1" dirty="0">
                        <a:latin typeface="12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threshold</m:t>
                    </m:r>
                  </m:oMath>
                </a14:m>
                <a:r>
                  <a:rPr lang="en-US" sz="1200" dirty="0">
                    <a:latin typeface="12"/>
                    <a:ea typeface="Cambria Math" panose="02040503050406030204" pitchFamily="18" charset="0"/>
                    <a:cs typeface="Tahoma" pitchFamily="34" charset="0"/>
                  </a:rPr>
                  <a:t>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19" y="4153086"/>
                <a:ext cx="3056021" cy="479198"/>
              </a:xfrm>
              <a:prstGeom prst="rect">
                <a:avLst/>
              </a:prstGeom>
              <a:blipFill rotWithShape="0">
                <a:blip r:embed="rId6"/>
                <a:stretch>
                  <a:fillRect l="-11952" r="-1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4764" y="5806142"/>
                <a:ext cx="1493166" cy="24387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𝑆𝑃𝑀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𝑗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 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,2016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[(</a:t>
                </a:r>
                <a:r>
                  <a:rPr lang="en-US" sz="1200" i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</a:t>
                </a:r>
                <a:r>
                  <a:rPr lang="en-US" sz="1200" i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</a:t>
                </a:r>
                <a:r>
                  <a:rPr lang="en-US" sz="1200" i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r>
                  <a:rPr lang="en-US" sz="1200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MRI</a:t>
                </a:r>
                <a:r>
                  <a:rPr lang="en-US" sz="1200" i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 +(</a:t>
                </a:r>
                <a:r>
                  <a:rPr lang="en-US" sz="1200" i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1- α</a:t>
                </a:r>
                <a:r>
                  <a:rPr lang="en-US" sz="1200" i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</a:t>
                </a:r>
                <a:r>
                  <a:rPr lang="en-US" sz="12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)]*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𝑆𝑃𝑀</m:t>
                        </m:r>
                      </m:e>
                      <m:sub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𝑗</m:t>
                        </m:r>
                        <m:r>
                          <a:rPr lang="en-US" sz="1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, 2016</m:t>
                        </m:r>
                      </m:sub>
                    </m:sSub>
                  </m:oMath>
                </a14:m>
                <a:endPara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64" y="5806142"/>
                <a:ext cx="1493166" cy="243877"/>
              </a:xfrm>
              <a:prstGeom prst="rect">
                <a:avLst/>
              </a:prstGeom>
              <a:blipFill rotWithShape="0">
                <a:blip r:embed="rId7"/>
                <a:stretch>
                  <a:fillRect l="-59592" t="-12500" r="-57551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73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039" y="271297"/>
            <a:ext cx="7951914" cy="861774"/>
          </a:xfrm>
        </p:spPr>
        <p:txBody>
          <a:bodyPr/>
          <a:lstStyle/>
          <a:p>
            <a:pPr algn="ctr"/>
            <a:r>
              <a:rPr lang="en-US" dirty="0"/>
              <a:t>Select % of Median to Offset Impact of Changes to Equate to Published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3"/>
              </p:nvPr>
            </p:nvSpPr>
            <p:spPr>
              <a:xfrm>
                <a:off x="1028698" y="1273778"/>
                <a:ext cx="7048502" cy="312215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l-GR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𝑆𝑈𝐸</m:t>
                      </m:r>
                      <m:r>
                        <a:rPr lang="en-US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6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𝑆𝑈𝐸</m:t>
                      </m:r>
                      <m:r>
                        <a:rPr lang="en-US" sz="1600" b="0" i="1" baseline="-25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600" b="0" i="1" baseline="-25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𝑗</m:t>
                      </m:r>
                    </m:oMath>
                  </m:oMathPara>
                </a14:m>
                <a:endParaRPr lang="en-US" sz="1600" baseline="-25000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1028698" y="1273778"/>
                <a:ext cx="7048502" cy="312215"/>
              </a:xfrm>
              <a:blipFill rotWithShape="0">
                <a:blip r:embed="rId2"/>
                <a:stretch>
                  <a:fillRect l="-950" b="-566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20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463185"/>
              </p:ext>
            </p:extLst>
          </p:nvPr>
        </p:nvGraphicFramePr>
        <p:xfrm>
          <a:off x="762000" y="3505200"/>
          <a:ext cx="778595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>
                <a:spLocks noGrp="1"/>
              </p:cNvSpPr>
              <p:nvPr>
                <p:ph sz="half" idx="3"/>
              </p:nvPr>
            </p:nvSpPr>
            <p:spPr>
              <a:xfrm>
                <a:off x="1028698" y="1709242"/>
                <a:ext cx="7086602" cy="343992"/>
              </a:xfrm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l-GR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𝟕𝟐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𝟖</m:t>
                          </m:r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%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𝟕𝟐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𝟖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%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∗</m:t>
                      </m:r>
                      <m:r>
                        <a:rPr lang="en-US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𝟕𝟐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𝟖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%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∗</m:t>
                      </m:r>
                      <m:r>
                        <a:rPr lang="en-US" sz="16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600" b="0" i="1" baseline="-25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𝑗</m:t>
                      </m:r>
                    </m:oMath>
                  </m:oMathPara>
                </a14:m>
                <a:endParaRPr lang="en-US" sz="1600" baseline="-25000" dirty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1028698" y="1709242"/>
                <a:ext cx="7086602" cy="343992"/>
              </a:xfrm>
              <a:blipFill rotWithShape="0">
                <a:blip r:embed="rId4"/>
                <a:stretch>
                  <a:fillRect l="-945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/>
              <p:cNvSpPr>
                <a:spLocks noGrp="1"/>
              </p:cNvSpPr>
              <p:nvPr>
                <p:ph sz="half" idx="3"/>
              </p:nvPr>
            </p:nvSpPr>
            <p:spPr>
              <a:xfrm>
                <a:off x="1080794" y="2213132"/>
                <a:ext cx="6996404" cy="299457"/>
              </a:xfrm>
              <a:ln>
                <a:noFill/>
              </a:ln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l-GR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72.8%∗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79.6%∗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78.2%∗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𝑜𝑤𝑛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𝑤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𝑚𝑜𝑟𝑡</m:t>
                      </m:r>
                    </m:oMath>
                  </m:oMathPara>
                </a14:m>
                <a:endParaRPr lang="en-US" sz="1600" b="0" baseline="-25000" dirty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baseline="-25000" dirty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1080794" y="2213132"/>
                <a:ext cx="6996404" cy="299457"/>
              </a:xfrm>
              <a:blipFill rotWithShape="0">
                <a:blip r:embed="rId5"/>
                <a:stretch>
                  <a:fillRect l="-958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/>
              <p:cNvSpPr>
                <a:spLocks noGrp="1"/>
              </p:cNvSpPr>
              <p:nvPr>
                <p:ph sz="half" idx="3"/>
              </p:nvPr>
            </p:nvSpPr>
            <p:spPr>
              <a:xfrm>
                <a:off x="1066798" y="2635838"/>
                <a:ext cx="7010400" cy="333916"/>
              </a:xfrm>
              <a:ln>
                <a:noFill/>
              </a:ln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l-GR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72.8%∗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79.6%∗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74.7%∗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𝑜𝑤𝑛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𝑛𝑜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𝑚𝑜𝑟𝑡</m:t>
                      </m:r>
                    </m:oMath>
                  </m:oMathPara>
                </a14:m>
                <a:endParaRPr lang="en-US" sz="1600" baseline="-25000" dirty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1066798" y="2635838"/>
                <a:ext cx="7010400" cy="333916"/>
              </a:xfrm>
              <a:blipFill rotWithShape="0">
                <a:blip r:embed="rId6"/>
                <a:stretch>
                  <a:fillRect l="-957"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>
                <a:spLocks noGrp="1"/>
              </p:cNvSpPr>
              <p:nvPr>
                <p:ph sz="half" idx="3"/>
              </p:nvPr>
            </p:nvSpPr>
            <p:spPr>
              <a:xfrm>
                <a:off x="1041918" y="3069736"/>
                <a:ext cx="7187682" cy="512256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r>
                        <a:rPr lang="el-GR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72.8%∗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79.6%∗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75.7%∗</m:t>
                      </m:r>
                      <m:r>
                        <a:rPr lang="en-US" sz="16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𝑆𝑈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𝐸</m:t>
                      </m:r>
                      <m:r>
                        <a:rPr lang="en-US" sz="1600" b="0" i="1" baseline="-25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1600" b="0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𝑟𝑒𝑛𝑡𝑒𝑟</m:t>
                      </m:r>
                    </m:oMath>
                  </m:oMathPara>
                </a14:m>
                <a:endParaRPr lang="en-US" sz="1600" baseline="-25000" dirty="0">
                  <a:solidFill>
                    <a:srgbClr val="7030A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l"/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1041918" y="3069736"/>
                <a:ext cx="7187682" cy="512256"/>
              </a:xfrm>
              <a:blipFill rotWithShape="0">
                <a:blip r:embed="rId7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28697" y="2213132"/>
            <a:ext cx="7086602" cy="11905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3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Discussion of Planned Changes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21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50121"/>
              </p:ext>
            </p:extLst>
          </p:nvPr>
        </p:nvGraphicFramePr>
        <p:xfrm>
          <a:off x="228600" y="906888"/>
          <a:ext cx="8839200" cy="586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7932">
                <a:tc>
                  <a:txBody>
                    <a:bodyPr/>
                    <a:lstStyle/>
                    <a:p>
                      <a:r>
                        <a:rPr lang="en-US" sz="1600" dirty="0"/>
                        <a:t>Change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Justification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In-kind benefits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Consistency in measurement</a:t>
                      </a:r>
                      <a:r>
                        <a:rPr lang="en-US" sz="1400" baseline="0" dirty="0"/>
                        <a:t> with resources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Expand sample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  Child&gt;0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Represents larger share of the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  All CUs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Represents full</a:t>
                      </a:r>
                      <a:r>
                        <a:rPr lang="en-US" sz="1400" baseline="0" dirty="0"/>
                        <a:t> population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sz="1600" b="1" dirty="0"/>
                        <a:t>Percentage of median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Reduces impact</a:t>
                      </a:r>
                      <a:r>
                        <a:rPr lang="en-US" sz="1400" baseline="0" dirty="0"/>
                        <a:t> of in-kind benefit imputations; expectation of greater stability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5969">
                <a:tc>
                  <a:txBody>
                    <a:bodyPr/>
                    <a:lstStyle/>
                    <a:p>
                      <a:r>
                        <a:rPr lang="en-US" sz="1600" b="1" dirty="0"/>
                        <a:t>Telephone service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separate</a:t>
                      </a:r>
                      <a:r>
                        <a:rPr lang="en-US" sz="1600" b="1" baseline="0" dirty="0"/>
                        <a:t> (not in housing utilities)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Increased </a:t>
                      </a:r>
                      <a:r>
                        <a:rPr lang="en-US" sz="1400" baseline="0" dirty="0"/>
                        <a:t>cell service expenditures as share of total; cell not geo specific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sz="1600" b="1" dirty="0"/>
                        <a:t>Geo adjust CU-level FCSU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Results in “national” 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Add internet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Increased</a:t>
                      </a:r>
                      <a:r>
                        <a:rPr lang="en-US" sz="1400" baseline="0" dirty="0"/>
                        <a:t> means of communication in addition to telephone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2277">
                <a:tc>
                  <a:txBody>
                    <a:bodyPr/>
                    <a:lstStyle/>
                    <a:p>
                      <a:r>
                        <a:rPr lang="en-US" sz="1600" b="1" dirty="0"/>
                        <a:t>3 years of CE data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</a:t>
                      </a:r>
                      <a:r>
                        <a:rPr lang="en-US" sz="1400" baseline="0" dirty="0"/>
                        <a:t> combination with increasing sample size, reduce impact of recession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2277">
                <a:tc>
                  <a:txBody>
                    <a:bodyPr/>
                    <a:lstStyle/>
                    <a:p>
                      <a:r>
                        <a:rPr lang="en-US" sz="1600" b="1" dirty="0"/>
                        <a:t>Lag by 1 year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CPS</a:t>
                      </a:r>
                      <a:r>
                        <a:rPr lang="en-US" sz="1400" baseline="0" dirty="0"/>
                        <a:t> ASC data not available in time to produce in-kind benefits for thresholds for most recent 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sz="1600" b="1" dirty="0"/>
                        <a:t>Composite</a:t>
                      </a:r>
                      <a:r>
                        <a:rPr lang="en-US" sz="1600" b="1" baseline="0" dirty="0"/>
                        <a:t> FCSU CPI-U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More</a:t>
                      </a:r>
                      <a:r>
                        <a:rPr lang="en-US" sz="1400" baseline="0" dirty="0"/>
                        <a:t> reflective of threshold component price changes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6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Discussion of Changes Not Planned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22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13722"/>
              </p:ext>
            </p:extLst>
          </p:nvPr>
        </p:nvGraphicFramePr>
        <p:xfrm>
          <a:off x="632791" y="1066800"/>
          <a:ext cx="8130208" cy="311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9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1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7932">
                <a:tc>
                  <a:txBody>
                    <a:bodyPr/>
                    <a:lstStyle/>
                    <a:p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Justification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Use of price</a:t>
                      </a:r>
                      <a:r>
                        <a:rPr lang="en-US" sz="1600" b="1" baseline="0" dirty="0"/>
                        <a:t> index to reflect spending for owner occupants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 indexes 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Different equivalence scale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744931"/>
                  </a:ext>
                </a:extLst>
              </a:tr>
              <a:tr h="397932">
                <a:tc>
                  <a:txBody>
                    <a:bodyPr/>
                    <a:lstStyle/>
                    <a:p>
                      <a:r>
                        <a:rPr lang="en-US" sz="1600" b="1" dirty="0"/>
                        <a:t>Medical/heath</a:t>
                      </a:r>
                      <a:r>
                        <a:rPr lang="en-US" sz="1600" b="1" baseline="0" dirty="0"/>
                        <a:t> care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to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sz="1600" b="1" dirty="0"/>
                        <a:t>Specific expenditures rather</a:t>
                      </a:r>
                      <a:r>
                        <a:rPr lang="en-US" sz="1600" b="1" baseline="0" dirty="0"/>
                        <a:t> than multiplier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Which goods and services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to include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969">
                <a:tc>
                  <a:txBody>
                    <a:bodyPr/>
                    <a:lstStyle/>
                    <a:p>
                      <a:r>
                        <a:rPr lang="en-US" sz="1600" b="1" dirty="0"/>
                        <a:t>Use</a:t>
                      </a:r>
                      <a:r>
                        <a:rPr lang="en-US" sz="1600" b="1" baseline="0" dirty="0"/>
                        <a:t> of 12 months of CE data</a:t>
                      </a:r>
                      <a:endParaRPr lang="en-US" sz="1600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longitudinal</a:t>
                      </a:r>
                      <a:r>
                        <a:rPr lang="en-US" sz="1400" baseline="0" dirty="0"/>
                        <a:t> weights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3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16" rIns="0" bIns="0" rtlCol="0">
            <a:spAutoFit/>
          </a:bodyPr>
          <a:lstStyle/>
          <a:p>
            <a:pPr marL="1103630">
              <a:lnSpc>
                <a:spcPct val="100000"/>
              </a:lnSpc>
            </a:pPr>
            <a:r>
              <a:rPr sz="5400" spc="-35" dirty="0">
                <a:solidFill>
                  <a:srgbClr val="FFFFFF"/>
                </a:solidFill>
              </a:rPr>
              <a:t>Co</a:t>
            </a:r>
            <a:r>
              <a:rPr sz="5400" spc="-85" dirty="0">
                <a:solidFill>
                  <a:srgbClr val="FFFFFF"/>
                </a:solidFill>
              </a:rPr>
              <a:t>n</a:t>
            </a:r>
            <a:r>
              <a:rPr sz="5400" spc="-70" dirty="0">
                <a:solidFill>
                  <a:srgbClr val="FFFFFF"/>
                </a:solidFill>
              </a:rPr>
              <a:t>t</a:t>
            </a:r>
            <a:r>
              <a:rPr sz="5400" spc="-35" dirty="0">
                <a:solidFill>
                  <a:srgbClr val="FFFFFF"/>
                </a:solidFill>
              </a:rPr>
              <a:t>a</a:t>
            </a:r>
            <a:r>
              <a:rPr sz="5400" spc="-5" dirty="0">
                <a:solidFill>
                  <a:srgbClr val="FFFFFF"/>
                </a:solidFill>
              </a:rPr>
              <a:t>c</a:t>
            </a:r>
            <a:r>
              <a:rPr sz="5400" dirty="0">
                <a:solidFill>
                  <a:srgbClr val="FFFFFF"/>
                </a:solidFill>
              </a:rPr>
              <a:t>t</a:t>
            </a:r>
            <a:r>
              <a:rPr sz="5400" spc="20" dirty="0">
                <a:solidFill>
                  <a:srgbClr val="FFFFFF"/>
                </a:solidFill>
              </a:rPr>
              <a:t> </a:t>
            </a:r>
            <a:r>
              <a:rPr sz="5400" spc="-15" dirty="0">
                <a:solidFill>
                  <a:srgbClr val="FFFFFF"/>
                </a:solidFill>
              </a:rPr>
              <a:t>I</a:t>
            </a:r>
            <a:r>
              <a:rPr sz="5400" spc="-60" dirty="0">
                <a:solidFill>
                  <a:srgbClr val="FFFFFF"/>
                </a:solidFill>
              </a:rPr>
              <a:t>n</a:t>
            </a:r>
            <a:r>
              <a:rPr sz="5400" spc="-90" dirty="0">
                <a:solidFill>
                  <a:srgbClr val="FFFFFF"/>
                </a:solidFill>
              </a:rPr>
              <a:t>f</a:t>
            </a:r>
            <a:r>
              <a:rPr sz="5400" dirty="0">
                <a:solidFill>
                  <a:srgbClr val="FFFFFF"/>
                </a:solidFill>
              </a:rPr>
              <a:t>or</a:t>
            </a:r>
            <a:r>
              <a:rPr sz="5400" spc="-5" dirty="0">
                <a:solidFill>
                  <a:srgbClr val="FFFFFF"/>
                </a:solidFill>
              </a:rPr>
              <a:t>m</a:t>
            </a:r>
            <a:r>
              <a:rPr sz="5400" spc="-50" dirty="0">
                <a:solidFill>
                  <a:srgbClr val="FFFFFF"/>
                </a:solidFill>
              </a:rPr>
              <a:t>a</a:t>
            </a:r>
            <a:r>
              <a:rPr sz="5400" spc="-20" dirty="0">
                <a:solidFill>
                  <a:srgbClr val="FFFFFF"/>
                </a:solidFill>
              </a:rPr>
              <a:t>t</a:t>
            </a:r>
            <a:r>
              <a:rPr sz="5400" spc="-10" dirty="0">
                <a:solidFill>
                  <a:srgbClr val="FFFFFF"/>
                </a:solidFill>
              </a:rPr>
              <a:t>i</a:t>
            </a:r>
            <a:r>
              <a:rPr sz="5400" spc="-30" dirty="0">
                <a:solidFill>
                  <a:srgbClr val="FFFFFF"/>
                </a:solidFill>
              </a:rPr>
              <a:t>on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240791" y="5881115"/>
            <a:ext cx="8438387" cy="976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32192" y="6205728"/>
            <a:ext cx="1014983" cy="60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186753" y="2491919"/>
            <a:ext cx="26828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1225" y="3492806"/>
            <a:ext cx="427482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61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mb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h/</a:t>
            </a:r>
            <a:endParaRPr sz="1800" dirty="0">
              <a:latin typeface="Calibri"/>
              <a:cs typeface="Calibri"/>
            </a:endParaRPr>
          </a:p>
          <a:p>
            <a:pPr marL="358775" marR="35115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: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s.b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v/p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spmh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me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tm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202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691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6576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@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v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65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4915"/>
              </p:ext>
            </p:extLst>
          </p:nvPr>
        </p:nvGraphicFramePr>
        <p:xfrm>
          <a:off x="661732" y="381001"/>
          <a:ext cx="7856625" cy="576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4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97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05294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Two-Adult-Two-Child Research Experimental Supplemental Poverty Measure (SPM) Thresholds, 2010-2018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2011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2012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2013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2014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2015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2016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2017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2018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Owners with mortgages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$25,018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$25,703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$25,784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$25,639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$25,844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$25,930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$26,336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$27,085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$28,342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Standard error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$323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$347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$368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$289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$345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$297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$280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$276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$329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6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Percentage of Sample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0.486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0.459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0.439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0.438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0.415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0.371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0.382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0.382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0.394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Owners without mortgages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$20,590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$21,175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$21,400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$21,397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$21,380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$21,806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$22,298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$23,261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$24,173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Standard error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$341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$298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$233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$337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$470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$417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$390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$471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$424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7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Percentage of Sample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0.093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0.110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0.115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0.108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0.119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0.129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0.113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0.137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1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$24,391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$25,222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$25,105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$25,144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$25,460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$25,583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$26,104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$27,005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$28,166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Standard error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$379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$378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$398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$400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$363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$282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$302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$263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26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Percentage of Sample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0.431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0.442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0.447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0.476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0.510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0.489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0.505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0.469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5656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baseline="30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/>
                        <a:t>https://www.bls.gov/pir/spmhome.htm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73" marR="3997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1E4C12-4EFC-403F-88CC-4880CBAB04F6}"/>
              </a:ext>
            </a:extLst>
          </p:cNvPr>
          <p:cNvSpPr/>
          <p:nvPr/>
        </p:nvSpPr>
        <p:spPr>
          <a:xfrm>
            <a:off x="2491788" y="2587392"/>
            <a:ext cx="6015362" cy="3289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CCDF41-D8BE-4985-97FC-889B34DB8314}"/>
              </a:ext>
            </a:extLst>
          </p:cNvPr>
          <p:cNvSpPr/>
          <p:nvPr/>
        </p:nvSpPr>
        <p:spPr>
          <a:xfrm>
            <a:off x="2465351" y="3884612"/>
            <a:ext cx="6015362" cy="3289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1488C5-3CC6-45F5-990C-B21910A4676C}"/>
              </a:ext>
            </a:extLst>
          </p:cNvPr>
          <p:cNvSpPr/>
          <p:nvPr/>
        </p:nvSpPr>
        <p:spPr>
          <a:xfrm>
            <a:off x="2466906" y="5034573"/>
            <a:ext cx="6015362" cy="3289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E1C5CD-B281-40BE-BF82-D97BDCC915A7}"/>
              </a:ext>
            </a:extLst>
          </p:cNvPr>
          <p:cNvSpPr/>
          <p:nvPr/>
        </p:nvSpPr>
        <p:spPr>
          <a:xfrm>
            <a:off x="2491788" y="2100495"/>
            <a:ext cx="6015362" cy="328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F542B48-A005-46D1-AEAE-600AB039B05F}"/>
              </a:ext>
            </a:extLst>
          </p:cNvPr>
          <p:cNvSpPr/>
          <p:nvPr/>
        </p:nvSpPr>
        <p:spPr>
          <a:xfrm>
            <a:off x="2471571" y="3437266"/>
            <a:ext cx="6015362" cy="328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86A94B9-4B40-486B-A7BC-D393FEA62993}"/>
              </a:ext>
            </a:extLst>
          </p:cNvPr>
          <p:cNvSpPr/>
          <p:nvPr/>
        </p:nvSpPr>
        <p:spPr>
          <a:xfrm>
            <a:off x="2465351" y="4648200"/>
            <a:ext cx="6015362" cy="328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2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09254"/>
              </p:ext>
            </p:extLst>
          </p:nvPr>
        </p:nvGraphicFramePr>
        <p:xfrm>
          <a:off x="685800" y="1731196"/>
          <a:ext cx="7620000" cy="469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131" rIns="0" bIns="0" rtlCol="0">
            <a:spAutoFit/>
          </a:bodyPr>
          <a:lstStyle/>
          <a:p>
            <a:pPr marL="60960" marR="5080" indent="444500">
              <a:lnSpc>
                <a:spcPct val="100000"/>
              </a:lnSpc>
            </a:pPr>
            <a:r>
              <a:rPr spc="-20" dirty="0"/>
              <a:t>201</a:t>
            </a:r>
            <a:r>
              <a:rPr lang="en-US" spc="-20" dirty="0"/>
              <a:t>6</a:t>
            </a:r>
            <a:r>
              <a:rPr spc="35" dirty="0"/>
              <a:t> </a:t>
            </a:r>
            <a:r>
              <a:rPr spc="-20" dirty="0"/>
              <a:t>SP</a:t>
            </a:r>
            <a:r>
              <a:rPr spc="-25" dirty="0"/>
              <a:t>M</a:t>
            </a:r>
            <a:r>
              <a:rPr spc="20" dirty="0"/>
              <a:t> </a:t>
            </a:r>
            <a:r>
              <a:rPr spc="-20" dirty="0"/>
              <a:t>Th</a:t>
            </a:r>
            <a:r>
              <a:rPr spc="-45" dirty="0"/>
              <a:t>r</a:t>
            </a:r>
            <a:r>
              <a:rPr spc="-20" dirty="0"/>
              <a:t>e</a:t>
            </a:r>
            <a:r>
              <a:rPr spc="-15" dirty="0"/>
              <a:t>s</a:t>
            </a:r>
            <a:r>
              <a:rPr spc="-20" dirty="0"/>
              <a:t>hold</a:t>
            </a:r>
            <a:r>
              <a:rPr spc="-15" dirty="0"/>
              <a:t>s</a:t>
            </a:r>
            <a:r>
              <a:rPr spc="25" dirty="0"/>
              <a:t> </a:t>
            </a:r>
            <a:r>
              <a:rPr spc="-25" dirty="0"/>
              <a:t>w</a:t>
            </a:r>
            <a:r>
              <a:rPr spc="-15" dirty="0"/>
              <a:t>ith</a:t>
            </a:r>
            <a:r>
              <a:rPr dirty="0"/>
              <a:t> </a:t>
            </a:r>
            <a:r>
              <a:rPr spc="-15" dirty="0"/>
              <a:t>a</a:t>
            </a:r>
            <a:r>
              <a:rPr spc="-20" dirty="0"/>
              <a:t>n</a:t>
            </a:r>
            <a:r>
              <a:rPr spc="-15" dirty="0"/>
              <a:t>d</a:t>
            </a:r>
            <a:r>
              <a:rPr spc="15" dirty="0"/>
              <a:t> 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-10" dirty="0"/>
              <a:t>t</a:t>
            </a:r>
            <a:r>
              <a:rPr spc="-20" dirty="0"/>
              <a:t>hou</a:t>
            </a:r>
            <a:r>
              <a:rPr spc="-10" dirty="0"/>
              <a:t>t</a:t>
            </a:r>
            <a:r>
              <a:rPr spc="15" dirty="0"/>
              <a:t> </a:t>
            </a:r>
            <a:r>
              <a:rPr spc="-20" dirty="0"/>
              <a:t>In-Kin</a:t>
            </a:r>
            <a:r>
              <a:rPr spc="-15" dirty="0"/>
              <a:t>d</a:t>
            </a:r>
            <a:r>
              <a:rPr spc="-10" dirty="0"/>
              <a:t> </a:t>
            </a:r>
            <a:r>
              <a:rPr spc="-15" dirty="0"/>
              <a:t>I</a:t>
            </a:r>
            <a:r>
              <a:rPr spc="-20" dirty="0"/>
              <a:t>mpu</a:t>
            </a:r>
            <a:r>
              <a:rPr spc="-45" dirty="0"/>
              <a:t>t</a:t>
            </a:r>
            <a:r>
              <a:rPr spc="-20" dirty="0"/>
              <a:t>e</a:t>
            </a:r>
            <a:r>
              <a:rPr spc="-15" dirty="0"/>
              <a:t>d</a:t>
            </a:r>
            <a:r>
              <a:rPr spc="15" dirty="0"/>
              <a:t> </a:t>
            </a:r>
            <a:r>
              <a:rPr spc="-20" dirty="0"/>
              <a:t>Ben</a:t>
            </a:r>
            <a:r>
              <a:rPr spc="-45" dirty="0"/>
              <a:t>e</a:t>
            </a:r>
            <a:r>
              <a:rPr spc="-10" dirty="0"/>
              <a:t>f</a:t>
            </a:r>
            <a:r>
              <a:rPr spc="-15" dirty="0"/>
              <a:t>i</a:t>
            </a:r>
            <a:r>
              <a:rPr spc="-10" dirty="0"/>
              <a:t>ts:</a:t>
            </a:r>
            <a:r>
              <a:rPr spc="35" dirty="0"/>
              <a:t> </a:t>
            </a:r>
            <a:r>
              <a:rPr spc="-15" dirty="0"/>
              <a:t>2</a:t>
            </a:r>
            <a:r>
              <a:rPr spc="15" dirty="0"/>
              <a:t> </a:t>
            </a:r>
            <a:r>
              <a:rPr spc="-20" dirty="0"/>
              <a:t>Adul</a:t>
            </a:r>
            <a:r>
              <a:rPr spc="-15" dirty="0"/>
              <a:t>ts</a:t>
            </a:r>
            <a:r>
              <a:rPr spc="15" dirty="0"/>
              <a:t> </a:t>
            </a:r>
            <a:r>
              <a:rPr spc="-25" dirty="0"/>
              <a:t>w</a:t>
            </a:r>
            <a:r>
              <a:rPr spc="-15" dirty="0"/>
              <a:t>ith</a:t>
            </a:r>
            <a:r>
              <a:rPr spc="15" dirty="0"/>
              <a:t> </a:t>
            </a:r>
            <a:r>
              <a:rPr spc="-15" dirty="0"/>
              <a:t>2</a:t>
            </a:r>
            <a:r>
              <a:rPr spc="15" dirty="0"/>
              <a:t> </a:t>
            </a:r>
            <a:r>
              <a:rPr spc="-20" dirty="0"/>
              <a:t>Child</a:t>
            </a:r>
            <a:r>
              <a:rPr spc="-45" dirty="0"/>
              <a:t>r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35" dirty="0"/>
              <a:t> </a:t>
            </a:r>
            <a:r>
              <a:rPr spc="-5" dirty="0"/>
              <a:t>(</a:t>
            </a:r>
            <a:r>
              <a:rPr spc="-20" dirty="0"/>
              <a:t>“2A+2</a:t>
            </a:r>
            <a:r>
              <a:rPr spc="65" dirty="0"/>
              <a:t>C</a:t>
            </a:r>
            <a:r>
              <a:rPr spc="-20" dirty="0"/>
              <a:t>”</a:t>
            </a:r>
            <a:r>
              <a:rPr spc="-1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8136" y="2410408"/>
            <a:ext cx="2171364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Owners with mortgages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853154"/>
            <a:ext cx="2456698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Owners without mortgages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914400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Renters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>
          <a:xfrm>
            <a:off x="457200" y="6426148"/>
            <a:ext cx="3931285" cy="215900"/>
          </a:xfrm>
        </p:spPr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25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443990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3782105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342" y="1712120"/>
            <a:ext cx="7345480" cy="22564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DF05E-89FE-49B3-A7C9-2E07AC7F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426"/>
            <a:ext cx="8229600" cy="861774"/>
          </a:xfrm>
        </p:spPr>
        <p:txBody>
          <a:bodyPr/>
          <a:lstStyle/>
          <a:p>
            <a:r>
              <a:rPr lang="en-US" sz="2800" dirty="0"/>
              <a:t>Geo-Adjust for Spatial Differences in Housing Costs at the CU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85E918-E2FE-45B4-8E94-AD5AA23F4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91" y="1712119"/>
                <a:ext cx="7404543" cy="3119700"/>
              </a:xfrm>
            </p:spPr>
            <p:txBody>
              <a:bodyPr/>
              <a:lstStyle/>
              <a:p>
                <a:r>
                  <a:rPr lang="en-US" sz="1400" dirty="0"/>
                  <a:t>At</a:t>
                </a:r>
                <a:r>
                  <a:rPr lang="en-US" sz="1400" b="1" i="1" dirty="0"/>
                  <a:t> Consumer Unit Level</a:t>
                </a:r>
                <a:r>
                  <a:rPr lang="en-US" sz="1400" dirty="0"/>
                  <a:t>, move telephone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and out of housing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Tahoma" pitchFamily="34" charset="0"/>
                      </a:rPr>
                      <m:t>𝑆</m:t>
                    </m:r>
                    <m:r>
                      <a:rPr lang="en-US" sz="1400" i="1" baseline="-25000">
                        <a:latin typeface="Cambria Math" panose="02040503050406030204" pitchFamily="18" charset="0"/>
                        <a:cs typeface="Tahoma" pitchFamily="34" charset="0"/>
                      </a:rPr>
                      <m:t>𝑖</m:t>
                    </m:r>
                    <m:r>
                      <a:rPr lang="en-US" sz="1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  <a:br>
                  <a:rPr lang="en-US" sz="1400" dirty="0"/>
                </a:br>
                <a:endParaRPr lang="en-US" sz="1400" dirty="0"/>
              </a:p>
              <a:p>
                <a:r>
                  <a:rPr lang="en-US" sz="1400" dirty="0"/>
                  <a:t>At </a:t>
                </a:r>
                <a:r>
                  <a:rPr lang="en-US" sz="1400" b="1" i="1" dirty="0"/>
                  <a:t>Housing Group j Level for All CUs</a:t>
                </a:r>
                <a:r>
                  <a:rPr lang="en-US" sz="1400" dirty="0"/>
                  <a:t>, produce quality-adjusted normalized housing prices</a:t>
                </a:r>
              </a:p>
              <a:p>
                <a:r>
                  <a:rPr lang="en-US" sz="1400" dirty="0"/>
                  <a:t> </a:t>
                </a:r>
                <a:r>
                  <a:rPr lang="en-US" sz="1200" i="1" dirty="0"/>
                  <a:t>(generated for each housing group)</a:t>
                </a:r>
                <a:r>
                  <a:rPr lang="en-US" sz="1400" dirty="0"/>
                  <a:t> for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Tahoma" pitchFamily="34" charset="0"/>
                      </a:rPr>
                      <m:t>𝑆</m:t>
                    </m:r>
                    <m:r>
                      <a:rPr lang="en-US" sz="1400" i="1" baseline="-25000">
                        <a:latin typeface="Cambria Math" panose="02040503050406030204" pitchFamily="18" charset="0"/>
                        <a:cs typeface="Tahoma" pitchFamily="34" charset="0"/>
                      </a:rPr>
                      <m:t>𝑖</m:t>
                    </m:r>
                    <m:r>
                      <a:rPr lang="en-US" sz="1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) for areas </a:t>
                </a:r>
                <a:r>
                  <a:rPr lang="en-US" sz="1400" i="1" dirty="0"/>
                  <a:t>a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𝑄𝐴𝑁𝑃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/>
                  <a:t>) </a:t>
                </a:r>
                <a:br>
                  <a:rPr lang="en-US" sz="1400" dirty="0"/>
                </a:br>
                <a:endParaRPr lang="en-US" sz="1400" i="1" dirty="0"/>
              </a:p>
              <a:p>
                <a:r>
                  <a:rPr lang="en-US" sz="1400" dirty="0"/>
                  <a:t>At</a:t>
                </a:r>
                <a:r>
                  <a:rPr lang="en-US" sz="1400" b="1" i="1" dirty="0"/>
                  <a:t> Consumer Unit Level</a:t>
                </a:r>
                <a:r>
                  <a:rPr lang="en-US" sz="1400" dirty="0"/>
                  <a:t>, adjust housing expenditures to reflect </a:t>
                </a:r>
                <a:r>
                  <a:rPr lang="en-US" sz="1400" dirty="0">
                    <a:solidFill>
                      <a:srgbClr val="00B0F0"/>
                    </a:solidFill>
                  </a:rPr>
                  <a:t>“national” </a:t>
                </a:r>
                <a:r>
                  <a:rPr lang="en-US" sz="1400" dirty="0"/>
                  <a:t>dollars</a:t>
                </a:r>
                <a:br>
                  <a:rPr lang="en-US" sz="1400" dirty="0"/>
                </a:br>
                <a:r>
                  <a:rPr lang="en-US" sz="1400" dirty="0"/>
                  <a:t>           </a:t>
                </a:r>
                <a:r>
                  <a:rPr lang="en-US" sz="1400" dirty="0">
                    <a:cs typeface="Tahoma" pitchFamily="34" charset="0"/>
                  </a:rPr>
                  <a:t>                  </a:t>
                </a:r>
                <a:br>
                  <a:rPr lang="en-US" sz="1400" dirty="0">
                    <a:cs typeface="Tahoma" pitchFamily="34" charset="0"/>
                  </a:rPr>
                </a:br>
                <a:r>
                  <a:rPr lang="en-US" sz="1400" dirty="0">
                    <a:cs typeface="Tahoma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𝐹𝐶𝑆𝑈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′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𝑦𝑟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   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𝑇𝑒𝑙𝑒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𝑆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cs typeface="Tahoma" pitchFamily="34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𝑈𝑖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𝑄𝐴𝑁𝑃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600" dirty="0"/>
                  <a:t>                           </a:t>
                </a:r>
                <a: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5E918-E2FE-45B4-8E94-AD5AA23F4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91" y="1712119"/>
                <a:ext cx="7404543" cy="3119700"/>
              </a:xfrm>
              <a:blipFill rotWithShape="0">
                <a:blip r:embed="rId3"/>
                <a:stretch>
                  <a:fillRect l="-1481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9883DC-F9FF-44B6-8A8D-C1AB1613ACD6}"/>
              </a:ext>
            </a:extLst>
          </p:cNvPr>
          <p:cNvSpPr/>
          <p:nvPr/>
        </p:nvSpPr>
        <p:spPr>
          <a:xfrm>
            <a:off x="861391" y="6453809"/>
            <a:ext cx="3617844" cy="2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9686" y="4353997"/>
                <a:ext cx="5316843" cy="59051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𝐹𝐶𝑆𝑈</m:t>
                          </m:r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′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𝑖</m:t>
                          </m:r>
                          <m:r>
                            <a:rPr kumimoji="0" lang="en-US" sz="14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2014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4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𝐶𝑃𝐼</m:t>
                                  </m:r>
                                  <m:r>
                                    <a:rPr lang="en-US" sz="140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2014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𝐶𝑃𝐼</m:t>
                                  </m:r>
                                  <m:r>
                                    <a:rPr lang="en-US" sz="1400" i="1" baseline="-2500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𝑦𝑟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86" y="4353997"/>
                <a:ext cx="5316843" cy="590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38930" y="343959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894" y="1333454"/>
            <a:ext cx="3587961" cy="4331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Add Step before</a:t>
            </a:r>
            <a:r>
              <a:rPr kumimoji="0" lang="en-US" sz="14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Thresholds Production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441867" y="5411567"/>
            <a:ext cx="4243589" cy="65682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Continue as before….</a:t>
            </a:r>
          </a:p>
        </p:txBody>
      </p:sp>
    </p:spTree>
    <p:extLst>
      <p:ext uri="{BB962C8B-B14F-4D97-AF65-F5344CB8AC3E}">
        <p14:creationId xmlns:p14="http://schemas.microsoft.com/office/powerpoint/2010/main" val="2613443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93616"/>
              </p:ext>
            </p:extLst>
          </p:nvPr>
        </p:nvGraphicFramePr>
        <p:xfrm>
          <a:off x="769064" y="2374522"/>
          <a:ext cx="7757262" cy="383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38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99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25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23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982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Published Threshold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Published</a:t>
                      </a:r>
                      <a:r>
                        <a:rPr lang="en-US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Share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Alternative Threshold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Alternative Housing Share</a:t>
                      </a:r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Owners with Mortgages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$26,336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$26,286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33.6%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10.6%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Renters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$26,104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$26,243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36.3%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7.8%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Owners without Mortgages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$22,298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$21,921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14.8%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5966" y="1904743"/>
                <a:ext cx="4705225" cy="433073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𝐴𝑙𝑡𝑒𝑟𝑛𝑎𝑡𝑖𝑣𝑒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2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𝑇</m:t>
                          </m:r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66" y="1904743"/>
                <a:ext cx="4705225" cy="433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7068" y="1668442"/>
                <a:ext cx="4705225" cy="442061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 fontScale="775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𝑃𝑢𝑏𝑙𝑖𝑠h𝑒𝑑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600" b="0" i="1" u="none" strike="noStrike" kern="1200" cap="none" spc="0" normalizeH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600" b="0" i="1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𝐹𝐶𝑆𝑈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068" y="1668442"/>
                <a:ext cx="4705225" cy="4420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861774"/>
          </a:xfrm>
        </p:spPr>
        <p:txBody>
          <a:bodyPr/>
          <a:lstStyle/>
          <a:p>
            <a:r>
              <a:rPr lang="en-US" sz="2800" dirty="0"/>
              <a:t>Impact of Not Including Telephone in Housing on </a:t>
            </a:r>
            <a:br>
              <a:rPr lang="en-US" sz="2800" dirty="0"/>
            </a:br>
            <a:r>
              <a:rPr lang="en-US" sz="2800" dirty="0"/>
              <a:t>2016 2A+2C SPM Thresholds and Housing Shares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32403" y="1515144"/>
            <a:ext cx="6909471" cy="359602"/>
          </a:xfrm>
        </p:spPr>
        <p:txBody>
          <a:bodyPr/>
          <a:lstStyle/>
          <a:p>
            <a:r>
              <a:rPr lang="en-US" sz="1400" dirty="0"/>
              <a:t>Important for Census Bureau geographic (MRI) adjustment for sub-national thresholds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7068" y="3810000"/>
            <a:ext cx="639253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37068" y="4883546"/>
            <a:ext cx="639253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5966" y="5969425"/>
            <a:ext cx="639253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62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47800" y="1415746"/>
          <a:ext cx="6809107" cy="45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36414" y="432846"/>
            <a:ext cx="826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Percentage Distribution of CUs in 30-36th Percentile Range of FCSU Published vs. with Pre-Geo-adjust FCSU Before Threshold Estimation: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972046"/>
            <a:ext cx="34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CUs in 30-36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57150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426" y="596317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28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2446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0" y="1154821"/>
          <a:ext cx="6477001" cy="481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23456" y="347384"/>
            <a:ext cx="803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5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Percentage Distribution of SPM Reference CUs in 30-36th Percentile Range of FCSU: Published vs. with Pre-Geo-adjustment by Housing Tenure 2014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154821"/>
            <a:ext cx="0" cy="48611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5972046"/>
            <a:ext cx="34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CUs in 30-36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0426" y="596317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CUs</a:t>
            </a:r>
          </a:p>
        </p:txBody>
      </p:sp>
    </p:spTree>
    <p:extLst>
      <p:ext uri="{BB962C8B-B14F-4D97-AF65-F5344CB8AC3E}">
        <p14:creationId xmlns:p14="http://schemas.microsoft.com/office/powerpoint/2010/main" val="59040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8685906"/>
              </p:ext>
            </p:extLst>
          </p:nvPr>
        </p:nvGraphicFramePr>
        <p:xfrm>
          <a:off x="663498" y="641195"/>
          <a:ext cx="7906213" cy="568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9718" y="6400800"/>
            <a:ext cx="266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https://www.bls.gov/pir/spmhome.htm</a:t>
            </a:r>
          </a:p>
        </p:txBody>
      </p:sp>
    </p:spTree>
    <p:extLst>
      <p:ext uri="{BB962C8B-B14F-4D97-AF65-F5344CB8AC3E}">
        <p14:creationId xmlns:p14="http://schemas.microsoft.com/office/powerpoint/2010/main" val="3612527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31471"/>
              </p:ext>
            </p:extLst>
          </p:nvPr>
        </p:nvGraphicFramePr>
        <p:xfrm>
          <a:off x="609602" y="2166248"/>
          <a:ext cx="8059033" cy="4245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4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4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3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75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26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2014 SPM 2A+2C Thresholds Housing Expenditure Shares for 2014 2A+2C: Published and When Shelter and Utilities Price-Adjusted at CU 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Published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Telephone</a:t>
                      </a:r>
                      <a:r>
                        <a:rPr lang="en-US" sz="1400" b="1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not in Utilities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for Thresholds with S+U Adjusted  at CU Level</a:t>
                      </a:r>
                      <a:endParaRPr lang="en-US" sz="1400" b="1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2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1" marR="5681" marT="5681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Telephone in Housing Share</a:t>
                      </a:r>
                      <a:endParaRPr lang="en-US" sz="1400" b="1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Telephone not in Housing Share</a:t>
                      </a:r>
                      <a:endParaRPr lang="en-US" sz="1400" b="1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9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Owners with Mortgages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shelter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34.1%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34.1%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34.1%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34.0%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utilities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16.6%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16.6%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11.1%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18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housing total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50.7%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45.2%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50.7%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45.1%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Renters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shelter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36.4%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36.3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35.5%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35.5%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utilities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 8.2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13.9%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 8.3%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734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housing total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50.0%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44.5%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49.4%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43.8%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8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Owners without mortgages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shelter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18.5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17.9%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17.9%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utilities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23.0%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16.4%</a:t>
                      </a:r>
                      <a:endParaRPr lang="en-US" sz="1400" b="0" i="0" u="none" strike="noStrike" baseline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housing total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40.4%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32.7%</a:t>
                      </a:r>
                    </a:p>
                  </a:txBody>
                  <a:tcPr marL="5681" marR="5681" marT="5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40.9%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34.3%</a:t>
                      </a:r>
                    </a:p>
                  </a:txBody>
                  <a:tcPr marL="5681" marR="5681" marT="568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9033" y="383639"/>
            <a:ext cx="8229600" cy="861774"/>
          </a:xfrm>
        </p:spPr>
        <p:txBody>
          <a:bodyPr/>
          <a:lstStyle/>
          <a:p>
            <a:r>
              <a:rPr lang="en-US" sz="2800" dirty="0"/>
              <a:t>Combined Impact of Geo-Adjusting S+U at CU Level and Moving Telephone: 2014 Thresholds for 2A+2C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099097" y="1346228"/>
            <a:ext cx="6909471" cy="7111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Geo-adjusting S+U at CU level small impact on threshold levels</a:t>
            </a:r>
          </a:p>
          <a:p>
            <a:r>
              <a:rPr lang="en-US" sz="1400" dirty="0"/>
              <a:t>Relatively large impact on housing share adjusted for differences in rents across areas to produce sub-national thresholds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191000"/>
            <a:ext cx="7308137" cy="224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6976" y="5181599"/>
            <a:ext cx="7308137" cy="244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6976" y="6192206"/>
            <a:ext cx="7308137" cy="219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55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1292662"/>
          </a:xfrm>
        </p:spPr>
        <p:txBody>
          <a:bodyPr/>
          <a:lstStyle/>
          <a:p>
            <a:r>
              <a:rPr lang="en-US" kern="1200" dirty="0">
                <a:solidFill>
                  <a:srgbClr val="002060"/>
                </a:solidFill>
              </a:rPr>
              <a:t>2014 2 A+2 C SPM Thresholds Moving Telephone out of Housing Utilities and with and without Quality-Adjusted Normalized “Prices” Applied to </a:t>
            </a:r>
            <a:r>
              <a:rPr lang="en-US" i="1" kern="1200" dirty="0">
                <a:solidFill>
                  <a:srgbClr val="002060"/>
                </a:solidFill>
              </a:rPr>
              <a:t>S</a:t>
            </a:r>
            <a:r>
              <a:rPr lang="en-US" i="1" kern="1200" baseline="-25000" dirty="0">
                <a:solidFill>
                  <a:srgbClr val="002060"/>
                </a:solidFill>
              </a:rPr>
              <a:t>i</a:t>
            </a:r>
            <a:r>
              <a:rPr lang="en-US" i="1" kern="1200" dirty="0">
                <a:solidFill>
                  <a:srgbClr val="002060"/>
                </a:solidFill>
              </a:rPr>
              <a:t>+U</a:t>
            </a:r>
            <a:r>
              <a:rPr lang="en-US" i="1" kern="1200" baseline="-25000" dirty="0">
                <a:solidFill>
                  <a:srgbClr val="002060"/>
                </a:solidFill>
              </a:rPr>
              <a:t>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31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280832"/>
              </p:ext>
            </p:extLst>
          </p:nvPr>
        </p:nvGraphicFramePr>
        <p:xfrm>
          <a:off x="384174" y="2209800"/>
          <a:ext cx="8375650" cy="435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2519151" y="1685663"/>
            <a:ext cx="4105696" cy="36702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+mj-ea"/>
                <a:cs typeface="Tahoma" pitchFamily="34" charset="0"/>
              </a:rPr>
              <a:t>𝑆𝑃𝑀′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+mj-ea"/>
                <a:cs typeface="Tahoma" pitchFamily="34" charset="0"/>
              </a:rPr>
              <a:t>𝑗, 2014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+mj-ea"/>
                <a:cs typeface="Tahoma" pitchFamily="34" charset="0"/>
              </a:rPr>
              <a:t>   </a:t>
            </a:r>
            <a:r>
              <a:rPr kumimoji="0" lang="el-GR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+mj-ea"/>
                <a:cs typeface="Tahoma" pitchFamily="34" charset="0"/>
              </a:rPr>
              <a:t>=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+mj-ea"/>
                <a:cs typeface="Tahoma" pitchFamily="34" charset="0"/>
              </a:rPr>
              <a:t>1</a:t>
            </a:r>
            <a:r>
              <a:rPr lang="en-US" sz="1400" b="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.2∗</a:t>
            </a:r>
            <a:r>
              <a:rPr lang="en-US" sz="1400" b="0" i="1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FCTSU</a:t>
            </a:r>
            <a:r>
              <a:rPr lang="en-US" sz="1400" b="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 ′</a:t>
            </a:r>
            <a:r>
              <a:rPr lang="en-US" sz="1400" b="0" i="0" baseline="-2500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E,2014</a:t>
            </a:r>
            <a:r>
              <a:rPr lang="en-US" sz="1400" b="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−𝑆𝑈′</a:t>
            </a:r>
            <a:r>
              <a:rPr lang="en-US" sz="1400" b="0" i="0" baseline="-2500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E,2014</a:t>
            </a:r>
            <a:r>
              <a:rPr lang="en-US" sz="1400" b="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+</a:t>
            </a:r>
            <a:r>
              <a:rPr lang="en-US" sz="140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𝑆𝑈</a:t>
            </a:r>
            <a:r>
              <a:rPr lang="en-US" sz="1400" b="0" i="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′</a:t>
            </a:r>
            <a:r>
              <a:rPr lang="en-US" sz="1400" b="0" i="0" baseline="-25000" dirty="0">
                <a:solidFill>
                  <a:srgbClr val="00B050"/>
                </a:solidFill>
                <a:latin typeface="Cambria Math" panose="02040503050406030204" pitchFamily="18" charset="0"/>
                <a:cs typeface="Tahoma" pitchFamily="34" charset="0"/>
              </a:rPr>
              <a:t>𝑗,2014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18654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geo adjustments produced separated for each housing group and CE_adj_all based on all CUs with data from 2010Q2-2015Q1</a:t>
            </a:r>
          </a:p>
        </p:txBody>
      </p:sp>
    </p:spTree>
    <p:extLst>
      <p:ext uri="{BB962C8B-B14F-4D97-AF65-F5344CB8AC3E}">
        <p14:creationId xmlns:p14="http://schemas.microsoft.com/office/powerpoint/2010/main" val="704587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Changing Estimation Sample (5 Years of CE Data, 30-36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percentile of FCSU): 2016 2A+2C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23719896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364887"/>
            <a:ext cx="34467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</a:t>
            </a:r>
          </a:p>
          <a:p>
            <a:r>
              <a:rPr lang="en-US" sz="1100" dirty="0"/>
              <a:t>*all assumptions the same but change estimation sample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7976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Moving to the Median &amp; 2C vs. All CUs Estimation Sample (5 Years of CE Data): 2016 2A+2C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39780788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364887"/>
            <a:ext cx="2989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905000"/>
            <a:ext cx="2743200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Ratio of “33rd” to “median” FCSU</a:t>
            </a:r>
          </a:p>
          <a:p>
            <a:r>
              <a:rPr lang="en-US" sz="1400" dirty="0"/>
              <a:t>  2C: 	80.8%</a:t>
            </a:r>
          </a:p>
          <a:p>
            <a:r>
              <a:rPr lang="en-US" sz="1400" dirty="0"/>
              <a:t>  All CUs: 	78.7%</a:t>
            </a:r>
          </a:p>
        </p:txBody>
      </p:sp>
    </p:spTree>
    <p:extLst>
      <p:ext uri="{BB962C8B-B14F-4D97-AF65-F5344CB8AC3E}">
        <p14:creationId xmlns:p14="http://schemas.microsoft.com/office/powerpoint/2010/main" val="2891219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Including In-Kind Benefits vs. Not &amp; 2C vs. All CUs Estimation Unit (5 Years of CE Data): 2016 2A+2C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19948078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364887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100277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69125"/>
              </p:ext>
            </p:extLst>
          </p:nvPr>
        </p:nvGraphicFramePr>
        <p:xfrm>
          <a:off x="596042" y="1945449"/>
          <a:ext cx="8395555" cy="4570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7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96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9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96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48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548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5480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00982">
                <a:tc gridSpan="2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Alternative Thresholds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982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Published Threshold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Published</a:t>
                      </a:r>
                      <a:r>
                        <a:rPr lang="en-US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Share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Thresholds with Tele not in U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Share </a:t>
                      </a:r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Thresholds with Tele in U; Internet not in U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Share </a:t>
                      </a:r>
                      <a:endParaRPr lang="en-US" sz="1200" b="1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Thresholds with I+T  not in U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Share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Owners with Mortgages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$26,336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$26,286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$26,786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$26,677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32.4%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32.5%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16.7%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10.6%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16.6%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44.2%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49.0%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43.0%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Renters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$26,104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$26,243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$26,661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$26,806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36.3%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36.3%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36.0%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35.8%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7.8%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12.7%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7.4%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44.1%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48.7%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43.2%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Owners without Mortgages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$22,298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$21,921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$22,552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$22,327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18.2%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18.3%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18.4%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utilities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23.6%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14.8%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21.1%</a:t>
                      </a:r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13.5%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 total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0" i="1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33.1%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39.4%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1" i="1" u="none" strike="noStrike" baseline="0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1" u="none" strike="noStrike" baseline="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31.9%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1512376"/>
                <a:ext cx="4705225" cy="433073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𝐴𝑙𝑡𝑒𝑟𝑛𝑎𝑡𝑖𝑣𝑒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:   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𝑆𝑃𝑀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𝑗</m:t>
                          </m:r>
                          <m:r>
                            <a:rPr kumimoji="0" lang="en-US" sz="12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, 2016</m:t>
                          </m:r>
                        </m:sub>
                      </m:sSub>
                      <m:r>
                        <a:rPr kumimoji="0" lang="en-US" sz="12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  </m:t>
                      </m:r>
                      <m:r>
                        <a:rPr kumimoji="0" lang="el-GR" sz="12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1.2∗</m:t>
                          </m:r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𝐹𝐶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𝑇𝐼</m:t>
                          </m:r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𝐸</m:t>
                          </m:r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</m:t>
                          </m:r>
                          <m:r>
                            <a:rPr lang="en-US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𝑆𝑈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𝑗</m:t>
                          </m:r>
                          <m:r>
                            <a:rPr lang="en-US" sz="1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,2016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512376"/>
                <a:ext cx="4705225" cy="433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861774"/>
          </a:xfrm>
        </p:spPr>
        <p:txBody>
          <a:bodyPr/>
          <a:lstStyle/>
          <a:p>
            <a:r>
              <a:rPr lang="en-US" sz="2800" dirty="0"/>
              <a:t>Impact of Telecom Added to FCSU but not in Utilities: 2016 Thresholds for 2A+2C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7263" y="1333249"/>
            <a:ext cx="6909471" cy="215444"/>
          </a:xfrm>
        </p:spPr>
        <p:txBody>
          <a:bodyPr/>
          <a:lstStyle/>
          <a:p>
            <a:r>
              <a:rPr lang="en-US" sz="1400" dirty="0"/>
              <a:t>Important for Census Bureau geographic (MRI) adjustment for sub-national thresholds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977013"/>
            <a:ext cx="8000997" cy="21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5049" y="5067301"/>
            <a:ext cx="8000997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5502" y="6275792"/>
            <a:ext cx="8000997" cy="231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978" y="6562160"/>
            <a:ext cx="6845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estimation sample composed of 2 children,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221393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5 Years vs. 3 Years of CE Data &amp; 2C vs. All CUs Estimation Unit: 2016 2A+2C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11974576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" y="6364887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1964240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Lagging vs. Not Lagging by 1 Year &amp; 2C vs. All CUs Estimation Unit (5 Years of CE Data): 2016 2A+2C Thresholds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7315892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364887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4176771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07996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Adjusting by Composite FCSU CPI-U vs. All Items CPI-U &amp; 2C vs. All CUs Estimation Unit (5 Years of CE Data): 2016 2A+2C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9525788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64887"/>
            <a:ext cx="4314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level, 30-36</a:t>
            </a:r>
            <a:r>
              <a:rPr lang="en-US" sz="1100" baseline="30000" dirty="0"/>
              <a:t>th</a:t>
            </a:r>
            <a:r>
              <a:rPr lang="en-US" sz="1100" dirty="0"/>
              <a:t> percentile FCSU</a:t>
            </a:r>
          </a:p>
        </p:txBody>
      </p:sp>
    </p:spTree>
    <p:extLst>
      <p:ext uri="{BB962C8B-B14F-4D97-AF65-F5344CB8AC3E}">
        <p14:creationId xmlns:p14="http://schemas.microsoft.com/office/powerpoint/2010/main" val="184010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8664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002060"/>
                </a:solidFill>
              </a:rPr>
              <a:t>Impact of Using 3 Years of Data and 1-year Lag: 2016 2A+2C Based on “33</a:t>
            </a:r>
            <a:r>
              <a:rPr lang="en-US" sz="2400" baseline="30000" dirty="0">
                <a:solidFill>
                  <a:srgbClr val="002060"/>
                </a:solidFill>
              </a:rPr>
              <a:t>rd</a:t>
            </a:r>
            <a:r>
              <a:rPr lang="en-US" sz="2400" dirty="0">
                <a:solidFill>
                  <a:srgbClr val="002060"/>
                </a:solidFill>
              </a:rPr>
              <a:t>” Percentile FCSU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33206-ADBF-47BF-81A1-F0B9C74C8D5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16" name="Chart Placeholder 1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1039712"/>
              </p:ext>
            </p:extLst>
          </p:nvPr>
        </p:nvGraphicFramePr>
        <p:xfrm>
          <a:off x="676469" y="1371600"/>
          <a:ext cx="7781731" cy="48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64887"/>
            <a:ext cx="2946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Based on no geo adjustment to FCSU at CU level</a:t>
            </a:r>
          </a:p>
          <a:p>
            <a:r>
              <a:rPr lang="en-US" sz="1100" dirty="0"/>
              <a:t>“Published” based on 5 years of data, no lagged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2440" y="6318654"/>
            <a:ext cx="4968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Sample size within “33” percentile range results in 41%-42% reduction from 5 years:</a:t>
            </a:r>
          </a:p>
          <a:p>
            <a:r>
              <a:rPr lang="en-US" sz="1100" dirty="0"/>
              <a:t>2C: 860 to 498; 	C&gt;0: 2396 to 1423; All CUs: 7632 to 4539</a:t>
            </a:r>
          </a:p>
        </p:txBody>
      </p:sp>
    </p:spTree>
    <p:extLst>
      <p:ext uri="{BB962C8B-B14F-4D97-AF65-F5344CB8AC3E}">
        <p14:creationId xmlns:p14="http://schemas.microsoft.com/office/powerpoint/2010/main" val="111728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443" y="38100"/>
            <a:ext cx="7951914" cy="1323246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Planned </a:t>
            </a:r>
            <a:r>
              <a:rPr lang="en-US" sz="3600" dirty="0"/>
              <a:t>Changes for Production of “National” Initial Threshold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9666" y="1295400"/>
            <a:ext cx="7908290" cy="467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previously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Impute in-kind benefits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estimation sample from consumer units with exactly two kids</a:t>
            </a:r>
          </a:p>
          <a:p>
            <a:pPr marL="1257300" lvl="2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 with any number of children</a:t>
            </a:r>
          </a:p>
          <a:p>
            <a:pPr marL="1257300" lvl="2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CUs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base of thresholds from 33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percentile to percentage of median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telephone out of utilities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 adjustment of expenditure data prior to threshold creation</a:t>
            </a:r>
          </a:p>
          <a:p>
            <a:pPr marL="342900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home internet to FCSU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thresholds on 3 years of CE data rather than 5 years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 thresholds one year</a:t>
            </a:r>
          </a:p>
          <a:p>
            <a:pPr marL="800100" lvl="1" indent="-342900">
              <a:lnSpc>
                <a:spcPct val="115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convert earlier quarterly FCSU expenditures into threshold year dollars: move from using annual CPI-U to composite FCSU annual averages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4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0946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42" y="393001"/>
            <a:ext cx="7951914" cy="89235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Refining What is Included in FCSU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285360"/>
            <a:ext cx="7908290" cy="624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Already incorporated in FCSU—does not include in </a:t>
            </a:r>
            <a:r>
              <a:rPr lang="en-US" sz="2000" spc="5" dirty="0">
                <a:solidFill>
                  <a:srgbClr val="FF0000"/>
                </a:solidFill>
                <a:cs typeface="Calibri"/>
              </a:rPr>
              <a:t>red</a:t>
            </a: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Shelter and utilities for primary residence only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Home equity loans or lines of credit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Vacation shelter or utilities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Other lodging like away at school</a:t>
            </a: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Food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Food and/or rent as pay</a:t>
            </a:r>
            <a:r>
              <a:rPr lang="en-US" sz="1600" i="1" spc="5" dirty="0">
                <a:solidFill>
                  <a:srgbClr val="192168"/>
                </a:solidFill>
                <a:cs typeface="Calibri"/>
              </a:rPr>
              <a:t/>
            </a:r>
            <a:br>
              <a:rPr lang="en-US" sz="1600" i="1" spc="5" dirty="0">
                <a:solidFill>
                  <a:srgbClr val="192168"/>
                </a:solidFill>
                <a:cs typeface="Calibri"/>
              </a:rPr>
            </a:br>
            <a:endParaRPr lang="en-US" sz="1600" i="1" spc="5" dirty="0">
              <a:solidFill>
                <a:srgbClr val="192168"/>
              </a:solidFill>
              <a:cs typeface="Calibri"/>
            </a:endParaRPr>
          </a:p>
          <a:p>
            <a:pPr marL="355600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Additional Refinements</a:t>
            </a: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Shelter maintenance and repairs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Floor repair and replacement</a:t>
            </a: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192168"/>
                </a:solidFill>
                <a:cs typeface="Calibri"/>
              </a:rPr>
              <a:t>Food</a:t>
            </a:r>
            <a:endParaRPr lang="en-US" sz="2000" i="1" spc="5" dirty="0">
              <a:solidFill>
                <a:srgbClr val="FF0000"/>
              </a:solidFill>
              <a:cs typeface="Calibri"/>
            </a:endParaRP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Food or board at school (keep school meals)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Catered affairs</a:t>
            </a: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2000" spc="5" dirty="0">
                <a:solidFill>
                  <a:srgbClr val="002060"/>
                </a:solidFill>
                <a:cs typeface="Calibri"/>
              </a:rPr>
              <a:t>Apparel</a:t>
            </a:r>
            <a:endParaRPr lang="en-US" sz="2000" i="1" spc="5" dirty="0">
              <a:solidFill>
                <a:srgbClr val="002060"/>
              </a:solidFill>
              <a:cs typeface="Calibri"/>
            </a:endParaRP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Watches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Jewelry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Watch and jewelry repair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Clothing rental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r>
              <a:rPr lang="en-US" sz="1600" spc="5" dirty="0">
                <a:solidFill>
                  <a:srgbClr val="FF0000"/>
                </a:solidFill>
                <a:cs typeface="Calibri"/>
              </a:rPr>
              <a:t>Clothing storage</a:t>
            </a:r>
          </a:p>
          <a:p>
            <a:pPr marL="1270000" lvl="2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endParaRPr lang="en-US" sz="2000" spc="5" dirty="0">
              <a:solidFill>
                <a:srgbClr val="FF0000"/>
              </a:solidFill>
              <a:cs typeface="Calibri"/>
            </a:endParaRPr>
          </a:p>
          <a:p>
            <a:pPr marL="812800" lvl="1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endParaRPr lang="en-US" sz="2000" spc="5" dirty="0">
              <a:solidFill>
                <a:srgbClr val="192168"/>
              </a:solidFill>
              <a:cs typeface="Calibri"/>
            </a:endParaRPr>
          </a:p>
          <a:p>
            <a:pPr marL="355600" indent="-342900">
              <a:buClr>
                <a:srgbClr val="CE1126"/>
              </a:buClr>
              <a:buSzPct val="80000"/>
              <a:buFont typeface="Wingdings"/>
              <a:buChar char=""/>
              <a:tabLst>
                <a:tab pos="3556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40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443" y="38100"/>
            <a:ext cx="7951914" cy="76924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Not Planned as </a:t>
            </a:r>
            <a:r>
              <a:rPr lang="en-US" sz="3600" dirty="0"/>
              <a:t>Changes for Thresholds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9666" y="1295400"/>
            <a:ext cx="790829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price indexes that reflect spending to update 3-5 years of CE data to threshold year dollars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SPM thresholds: spending based</a:t>
            </a:r>
          </a:p>
          <a:p>
            <a:pPr marL="800100" lvl="1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CPI: rental equivalence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equivalence scale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medical/health care to FCSU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specific categories of goods and services (e.g., personal care and non-work related transportation) rather than 20% multiplier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12 months of CU data rather than multiple quarterly by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5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562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23849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Presented Previously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6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51479"/>
              </p:ext>
            </p:extLst>
          </p:nvPr>
        </p:nvGraphicFramePr>
        <p:xfrm>
          <a:off x="685800" y="1463739"/>
          <a:ext cx="8013700" cy="450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r>
                        <a:rPr lang="en-US" dirty="0"/>
                        <a:t>Change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In-kind benefits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Consistency in measurement</a:t>
                      </a:r>
                      <a:r>
                        <a:rPr lang="en-US" sz="1400" baseline="0" dirty="0"/>
                        <a:t> with resources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Expand sample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  Child&gt;0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Represents larger share of the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baseline="0" dirty="0"/>
                        <a:t>  All CUs</a:t>
                      </a:r>
                      <a:endParaRPr lang="en-US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Represents full</a:t>
                      </a:r>
                      <a:r>
                        <a:rPr lang="en-US" sz="1400" baseline="0" dirty="0"/>
                        <a:t> population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Percentage of median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Reduces impact</a:t>
                      </a:r>
                      <a:r>
                        <a:rPr lang="en-US" sz="1400" baseline="0" dirty="0"/>
                        <a:t> of in-kind benefit imputations; expectation of greater stability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Telephone service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separate</a:t>
                      </a:r>
                      <a:r>
                        <a:rPr lang="en-US" b="1" baseline="0" dirty="0"/>
                        <a:t> (not in housing utilities)</a:t>
                      </a:r>
                      <a:endParaRPr lang="en-US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Increased </a:t>
                      </a:r>
                      <a:r>
                        <a:rPr lang="en-US" sz="1400" baseline="0" dirty="0"/>
                        <a:t>cell service expenditures as share of total; cell not geo specific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r>
                        <a:rPr lang="en-US" b="1" dirty="0"/>
                        <a:t>Geo adjust CU-level FCSU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Results in “national” dollars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9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9249"/>
          </a:xfrm>
          <a:prstGeom prst="rect">
            <a:avLst/>
          </a:prstGeom>
        </p:spPr>
        <p:txBody>
          <a:bodyPr vert="horz" wrap="square" lIns="0" tIns="21316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5" dirty="0"/>
              <a:t>Other</a:t>
            </a:r>
            <a:endParaRPr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7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94222"/>
              </p:ext>
            </p:extLst>
          </p:nvPr>
        </p:nvGraphicFramePr>
        <p:xfrm>
          <a:off x="439592" y="1752600"/>
          <a:ext cx="8018608" cy="3010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916">
                <a:tc>
                  <a:txBody>
                    <a:bodyPr/>
                    <a:lstStyle/>
                    <a:p>
                      <a:r>
                        <a:rPr lang="en-US" dirty="0"/>
                        <a:t>Change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Add internet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Increased</a:t>
                      </a:r>
                      <a:r>
                        <a:rPr lang="en-US" sz="1400" baseline="0" dirty="0"/>
                        <a:t> means of communication in addition to telephone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3 years of CE data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</a:t>
                      </a:r>
                      <a:r>
                        <a:rPr lang="en-US" sz="1400" baseline="0" dirty="0"/>
                        <a:t> combination with increasing sample size, reduce impact of expansion or recession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Lag by 1 year</a:t>
                      </a:r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CPS</a:t>
                      </a:r>
                      <a:r>
                        <a:rPr lang="en-US" sz="1400" baseline="0" dirty="0"/>
                        <a:t> ASC data not available in time to produce in-kind benefits for thresholds for most recent year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Composite</a:t>
                      </a:r>
                      <a:r>
                        <a:rPr lang="en-US" b="1" baseline="0" dirty="0"/>
                        <a:t> FCSU CPI-U</a:t>
                      </a:r>
                      <a:endParaRPr lang="en-US" b="1" dirty="0"/>
                    </a:p>
                  </a:txBody>
                  <a:tcPr marL="178647" marR="17864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More</a:t>
                      </a:r>
                      <a:r>
                        <a:rPr lang="en-US" sz="1400" baseline="0" dirty="0"/>
                        <a:t> reflective of threshold component price changes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1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42" y="393001"/>
            <a:ext cx="7951914" cy="667169"/>
          </a:xfrm>
          <a:prstGeom prst="rect">
            <a:avLst/>
          </a:prstGeom>
        </p:spPr>
        <p:txBody>
          <a:bodyPr vert="horz" wrap="square" lIns="0" tIns="173037" rIns="0" bIns="0" rtlCol="0">
            <a:spAutoFit/>
          </a:bodyPr>
          <a:lstStyle/>
          <a:p>
            <a:pPr marL="390525">
              <a:lnSpc>
                <a:spcPct val="100000"/>
              </a:lnSpc>
            </a:pPr>
            <a:r>
              <a:rPr lang="en-US" sz="3200" spc="-15" dirty="0"/>
              <a:t>In-kind Benefits Included in FCSU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058058" y="1912452"/>
            <a:ext cx="15989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92168"/>
                </a:solidFill>
                <a:latin typeface="Tahoma"/>
                <a:cs typeface="Tahoma"/>
              </a:rPr>
              <a:t>R</a:t>
            </a:r>
            <a:r>
              <a:rPr sz="2400" b="1" dirty="0">
                <a:solidFill>
                  <a:srgbClr val="192168"/>
                </a:solidFill>
                <a:latin typeface="Tahoma"/>
                <a:cs typeface="Tahoma"/>
              </a:rPr>
              <a:t>es</a:t>
            </a:r>
            <a:r>
              <a:rPr sz="2400" b="1" spc="-5" dirty="0">
                <a:solidFill>
                  <a:srgbClr val="192168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192168"/>
                </a:solidFill>
                <a:latin typeface="Tahoma"/>
                <a:cs typeface="Tahoma"/>
              </a:rPr>
              <a:t>ur</a:t>
            </a:r>
            <a:r>
              <a:rPr sz="2400" b="1" spc="-5" dirty="0">
                <a:solidFill>
                  <a:srgbClr val="192168"/>
                </a:solidFill>
                <a:latin typeface="Tahoma"/>
                <a:cs typeface="Tahoma"/>
              </a:rPr>
              <a:t>c</a:t>
            </a:r>
            <a:r>
              <a:rPr sz="2400" b="1" dirty="0">
                <a:solidFill>
                  <a:srgbClr val="192168"/>
                </a:solidFill>
                <a:latin typeface="Tahoma"/>
                <a:cs typeface="Tahoma"/>
              </a:rPr>
              <a:t>es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8313" y="2439161"/>
            <a:ext cx="3500754" cy="3598545"/>
          </a:xfrm>
          <a:custGeom>
            <a:avLst/>
            <a:gdLst/>
            <a:ahLst/>
            <a:cxnLst/>
            <a:rect l="l" t="t" r="r" b="b"/>
            <a:pathLst>
              <a:path w="3500754" h="3598545">
                <a:moveTo>
                  <a:pt x="1750314" y="0"/>
                </a:moveTo>
                <a:lnTo>
                  <a:pt x="1606760" y="5963"/>
                </a:lnTo>
                <a:lnTo>
                  <a:pt x="1466403" y="23546"/>
                </a:lnTo>
                <a:lnTo>
                  <a:pt x="1329692" y="52285"/>
                </a:lnTo>
                <a:lnTo>
                  <a:pt x="1197078" y="91717"/>
                </a:lnTo>
                <a:lnTo>
                  <a:pt x="1069012" y="141380"/>
                </a:lnTo>
                <a:lnTo>
                  <a:pt x="945943" y="200809"/>
                </a:lnTo>
                <a:lnTo>
                  <a:pt x="828322" y="269542"/>
                </a:lnTo>
                <a:lnTo>
                  <a:pt x="716600" y="347117"/>
                </a:lnTo>
                <a:lnTo>
                  <a:pt x="611227" y="433069"/>
                </a:lnTo>
                <a:lnTo>
                  <a:pt x="512654" y="526937"/>
                </a:lnTo>
                <a:lnTo>
                  <a:pt x="421331" y="628256"/>
                </a:lnTo>
                <a:lnTo>
                  <a:pt x="337708" y="736565"/>
                </a:lnTo>
                <a:lnTo>
                  <a:pt x="262236" y="851400"/>
                </a:lnTo>
                <a:lnTo>
                  <a:pt x="195366" y="972298"/>
                </a:lnTo>
                <a:lnTo>
                  <a:pt x="137548" y="1098796"/>
                </a:lnTo>
                <a:lnTo>
                  <a:pt x="89232" y="1230431"/>
                </a:lnTo>
                <a:lnTo>
                  <a:pt x="50868" y="1366740"/>
                </a:lnTo>
                <a:lnTo>
                  <a:pt x="22908" y="1507260"/>
                </a:lnTo>
                <a:lnTo>
                  <a:pt x="5802" y="1651528"/>
                </a:lnTo>
                <a:lnTo>
                  <a:pt x="0" y="1799082"/>
                </a:lnTo>
                <a:lnTo>
                  <a:pt x="5802" y="1946635"/>
                </a:lnTo>
                <a:lnTo>
                  <a:pt x="22908" y="2090903"/>
                </a:lnTo>
                <a:lnTo>
                  <a:pt x="50868" y="2231423"/>
                </a:lnTo>
                <a:lnTo>
                  <a:pt x="89232" y="2367732"/>
                </a:lnTo>
                <a:lnTo>
                  <a:pt x="137548" y="2499367"/>
                </a:lnTo>
                <a:lnTo>
                  <a:pt x="195366" y="2625865"/>
                </a:lnTo>
                <a:lnTo>
                  <a:pt x="262236" y="2746763"/>
                </a:lnTo>
                <a:lnTo>
                  <a:pt x="337708" y="2861598"/>
                </a:lnTo>
                <a:lnTo>
                  <a:pt x="421331" y="2969907"/>
                </a:lnTo>
                <a:lnTo>
                  <a:pt x="512654" y="3071226"/>
                </a:lnTo>
                <a:lnTo>
                  <a:pt x="611227" y="3165094"/>
                </a:lnTo>
                <a:lnTo>
                  <a:pt x="716600" y="3251046"/>
                </a:lnTo>
                <a:lnTo>
                  <a:pt x="828322" y="3328621"/>
                </a:lnTo>
                <a:lnTo>
                  <a:pt x="945943" y="3397354"/>
                </a:lnTo>
                <a:lnTo>
                  <a:pt x="1069012" y="3456783"/>
                </a:lnTo>
                <a:lnTo>
                  <a:pt x="1197078" y="3506446"/>
                </a:lnTo>
                <a:lnTo>
                  <a:pt x="1329692" y="3545878"/>
                </a:lnTo>
                <a:lnTo>
                  <a:pt x="1466403" y="3574617"/>
                </a:lnTo>
                <a:lnTo>
                  <a:pt x="1606760" y="3592200"/>
                </a:lnTo>
                <a:lnTo>
                  <a:pt x="1750314" y="3598164"/>
                </a:lnTo>
                <a:lnTo>
                  <a:pt x="1893867" y="3592200"/>
                </a:lnTo>
                <a:lnTo>
                  <a:pt x="2034224" y="3574617"/>
                </a:lnTo>
                <a:lnTo>
                  <a:pt x="2170935" y="3545878"/>
                </a:lnTo>
                <a:lnTo>
                  <a:pt x="2303549" y="3506446"/>
                </a:lnTo>
                <a:lnTo>
                  <a:pt x="2431615" y="3456783"/>
                </a:lnTo>
                <a:lnTo>
                  <a:pt x="2554684" y="3397354"/>
                </a:lnTo>
                <a:lnTo>
                  <a:pt x="2672305" y="3328621"/>
                </a:lnTo>
                <a:lnTo>
                  <a:pt x="2784027" y="3251046"/>
                </a:lnTo>
                <a:lnTo>
                  <a:pt x="2889400" y="3165094"/>
                </a:lnTo>
                <a:lnTo>
                  <a:pt x="2987973" y="3071226"/>
                </a:lnTo>
                <a:lnTo>
                  <a:pt x="3079296" y="2969907"/>
                </a:lnTo>
                <a:lnTo>
                  <a:pt x="3162919" y="2861598"/>
                </a:lnTo>
                <a:lnTo>
                  <a:pt x="3238391" y="2746763"/>
                </a:lnTo>
                <a:lnTo>
                  <a:pt x="3305261" y="2625865"/>
                </a:lnTo>
                <a:lnTo>
                  <a:pt x="3363079" y="2499367"/>
                </a:lnTo>
                <a:lnTo>
                  <a:pt x="3411395" y="2367732"/>
                </a:lnTo>
                <a:lnTo>
                  <a:pt x="3449759" y="2231423"/>
                </a:lnTo>
                <a:lnTo>
                  <a:pt x="3477719" y="2090903"/>
                </a:lnTo>
                <a:lnTo>
                  <a:pt x="3494825" y="1946635"/>
                </a:lnTo>
                <a:lnTo>
                  <a:pt x="3500628" y="1799082"/>
                </a:lnTo>
                <a:lnTo>
                  <a:pt x="3494825" y="1651528"/>
                </a:lnTo>
                <a:lnTo>
                  <a:pt x="3477719" y="1507260"/>
                </a:lnTo>
                <a:lnTo>
                  <a:pt x="3449759" y="1366740"/>
                </a:lnTo>
                <a:lnTo>
                  <a:pt x="3411395" y="1230431"/>
                </a:lnTo>
                <a:lnTo>
                  <a:pt x="3363079" y="1098796"/>
                </a:lnTo>
                <a:lnTo>
                  <a:pt x="3305261" y="972298"/>
                </a:lnTo>
                <a:lnTo>
                  <a:pt x="3238391" y="851400"/>
                </a:lnTo>
                <a:lnTo>
                  <a:pt x="3162919" y="736565"/>
                </a:lnTo>
                <a:lnTo>
                  <a:pt x="3079296" y="628256"/>
                </a:lnTo>
                <a:lnTo>
                  <a:pt x="2987973" y="526937"/>
                </a:lnTo>
                <a:lnTo>
                  <a:pt x="2889400" y="433069"/>
                </a:lnTo>
                <a:lnTo>
                  <a:pt x="2784027" y="347117"/>
                </a:lnTo>
                <a:lnTo>
                  <a:pt x="2672305" y="269542"/>
                </a:lnTo>
                <a:lnTo>
                  <a:pt x="2554684" y="200809"/>
                </a:lnTo>
                <a:lnTo>
                  <a:pt x="2431615" y="141380"/>
                </a:lnTo>
                <a:lnTo>
                  <a:pt x="2303549" y="91717"/>
                </a:lnTo>
                <a:lnTo>
                  <a:pt x="2170935" y="52285"/>
                </a:lnTo>
                <a:lnTo>
                  <a:pt x="2034224" y="23546"/>
                </a:lnTo>
                <a:lnTo>
                  <a:pt x="1893867" y="5963"/>
                </a:lnTo>
                <a:lnTo>
                  <a:pt x="17503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313" y="2439161"/>
            <a:ext cx="3500754" cy="3598545"/>
          </a:xfrm>
          <a:custGeom>
            <a:avLst/>
            <a:gdLst/>
            <a:ahLst/>
            <a:cxnLst/>
            <a:rect l="l" t="t" r="r" b="b"/>
            <a:pathLst>
              <a:path w="3500754" h="3598545">
                <a:moveTo>
                  <a:pt x="0" y="1799082"/>
                </a:moveTo>
                <a:lnTo>
                  <a:pt x="5802" y="1651528"/>
                </a:lnTo>
                <a:lnTo>
                  <a:pt x="22908" y="1507260"/>
                </a:lnTo>
                <a:lnTo>
                  <a:pt x="50868" y="1366740"/>
                </a:lnTo>
                <a:lnTo>
                  <a:pt x="89232" y="1230431"/>
                </a:lnTo>
                <a:lnTo>
                  <a:pt x="137548" y="1098796"/>
                </a:lnTo>
                <a:lnTo>
                  <a:pt x="195366" y="972298"/>
                </a:lnTo>
                <a:lnTo>
                  <a:pt x="262236" y="851400"/>
                </a:lnTo>
                <a:lnTo>
                  <a:pt x="337708" y="736565"/>
                </a:lnTo>
                <a:lnTo>
                  <a:pt x="421331" y="628256"/>
                </a:lnTo>
                <a:lnTo>
                  <a:pt x="512654" y="526937"/>
                </a:lnTo>
                <a:lnTo>
                  <a:pt x="611227" y="433069"/>
                </a:lnTo>
                <a:lnTo>
                  <a:pt x="716600" y="347117"/>
                </a:lnTo>
                <a:lnTo>
                  <a:pt x="828322" y="269542"/>
                </a:lnTo>
                <a:lnTo>
                  <a:pt x="945943" y="200809"/>
                </a:lnTo>
                <a:lnTo>
                  <a:pt x="1069012" y="141380"/>
                </a:lnTo>
                <a:lnTo>
                  <a:pt x="1197078" y="91717"/>
                </a:lnTo>
                <a:lnTo>
                  <a:pt x="1329692" y="52285"/>
                </a:lnTo>
                <a:lnTo>
                  <a:pt x="1466403" y="23546"/>
                </a:lnTo>
                <a:lnTo>
                  <a:pt x="1606760" y="5963"/>
                </a:lnTo>
                <a:lnTo>
                  <a:pt x="1750314" y="0"/>
                </a:lnTo>
                <a:lnTo>
                  <a:pt x="1893867" y="5963"/>
                </a:lnTo>
                <a:lnTo>
                  <a:pt x="2034224" y="23546"/>
                </a:lnTo>
                <a:lnTo>
                  <a:pt x="2170935" y="52285"/>
                </a:lnTo>
                <a:lnTo>
                  <a:pt x="2303549" y="91717"/>
                </a:lnTo>
                <a:lnTo>
                  <a:pt x="2431615" y="141380"/>
                </a:lnTo>
                <a:lnTo>
                  <a:pt x="2554684" y="200809"/>
                </a:lnTo>
                <a:lnTo>
                  <a:pt x="2672305" y="269542"/>
                </a:lnTo>
                <a:lnTo>
                  <a:pt x="2784027" y="347117"/>
                </a:lnTo>
                <a:lnTo>
                  <a:pt x="2889400" y="433069"/>
                </a:lnTo>
                <a:lnTo>
                  <a:pt x="2987973" y="526937"/>
                </a:lnTo>
                <a:lnTo>
                  <a:pt x="3079296" y="628256"/>
                </a:lnTo>
                <a:lnTo>
                  <a:pt x="3162919" y="736565"/>
                </a:lnTo>
                <a:lnTo>
                  <a:pt x="3238391" y="851400"/>
                </a:lnTo>
                <a:lnTo>
                  <a:pt x="3305261" y="972298"/>
                </a:lnTo>
                <a:lnTo>
                  <a:pt x="3363079" y="1098796"/>
                </a:lnTo>
                <a:lnTo>
                  <a:pt x="3411395" y="1230431"/>
                </a:lnTo>
                <a:lnTo>
                  <a:pt x="3449759" y="1366740"/>
                </a:lnTo>
                <a:lnTo>
                  <a:pt x="3477719" y="1507260"/>
                </a:lnTo>
                <a:lnTo>
                  <a:pt x="3494825" y="1651528"/>
                </a:lnTo>
                <a:lnTo>
                  <a:pt x="3500628" y="1799082"/>
                </a:lnTo>
                <a:lnTo>
                  <a:pt x="3494825" y="1946635"/>
                </a:lnTo>
                <a:lnTo>
                  <a:pt x="3477719" y="2090903"/>
                </a:lnTo>
                <a:lnTo>
                  <a:pt x="3449759" y="2231423"/>
                </a:lnTo>
                <a:lnTo>
                  <a:pt x="3411395" y="2367732"/>
                </a:lnTo>
                <a:lnTo>
                  <a:pt x="3363079" y="2499367"/>
                </a:lnTo>
                <a:lnTo>
                  <a:pt x="3305261" y="2625865"/>
                </a:lnTo>
                <a:lnTo>
                  <a:pt x="3238391" y="2746763"/>
                </a:lnTo>
                <a:lnTo>
                  <a:pt x="3162919" y="2861598"/>
                </a:lnTo>
                <a:lnTo>
                  <a:pt x="3079296" y="2969907"/>
                </a:lnTo>
                <a:lnTo>
                  <a:pt x="2987973" y="3071226"/>
                </a:lnTo>
                <a:lnTo>
                  <a:pt x="2889400" y="3165094"/>
                </a:lnTo>
                <a:lnTo>
                  <a:pt x="2784027" y="3251046"/>
                </a:lnTo>
                <a:lnTo>
                  <a:pt x="2672305" y="3328621"/>
                </a:lnTo>
                <a:lnTo>
                  <a:pt x="2554684" y="3397354"/>
                </a:lnTo>
                <a:lnTo>
                  <a:pt x="2431615" y="3456783"/>
                </a:lnTo>
                <a:lnTo>
                  <a:pt x="2303549" y="3506446"/>
                </a:lnTo>
                <a:lnTo>
                  <a:pt x="2170935" y="3545878"/>
                </a:lnTo>
                <a:lnTo>
                  <a:pt x="2034224" y="3574617"/>
                </a:lnTo>
                <a:lnTo>
                  <a:pt x="1893867" y="3592200"/>
                </a:lnTo>
                <a:lnTo>
                  <a:pt x="1750314" y="3598164"/>
                </a:lnTo>
                <a:lnTo>
                  <a:pt x="1606760" y="3592200"/>
                </a:lnTo>
                <a:lnTo>
                  <a:pt x="1466403" y="3574617"/>
                </a:lnTo>
                <a:lnTo>
                  <a:pt x="1329692" y="3545878"/>
                </a:lnTo>
                <a:lnTo>
                  <a:pt x="1197078" y="3506446"/>
                </a:lnTo>
                <a:lnTo>
                  <a:pt x="1069012" y="3456783"/>
                </a:lnTo>
                <a:lnTo>
                  <a:pt x="945943" y="3397354"/>
                </a:lnTo>
                <a:lnTo>
                  <a:pt x="828322" y="3328621"/>
                </a:lnTo>
                <a:lnTo>
                  <a:pt x="716600" y="3251046"/>
                </a:lnTo>
                <a:lnTo>
                  <a:pt x="611227" y="3165094"/>
                </a:lnTo>
                <a:lnTo>
                  <a:pt x="512654" y="3071226"/>
                </a:lnTo>
                <a:lnTo>
                  <a:pt x="421331" y="2969907"/>
                </a:lnTo>
                <a:lnTo>
                  <a:pt x="337708" y="2861598"/>
                </a:lnTo>
                <a:lnTo>
                  <a:pt x="262236" y="2746763"/>
                </a:lnTo>
                <a:lnTo>
                  <a:pt x="195366" y="2625865"/>
                </a:lnTo>
                <a:lnTo>
                  <a:pt x="137548" y="2499367"/>
                </a:lnTo>
                <a:lnTo>
                  <a:pt x="89232" y="2367732"/>
                </a:lnTo>
                <a:lnTo>
                  <a:pt x="50868" y="2231423"/>
                </a:lnTo>
                <a:lnTo>
                  <a:pt x="22908" y="2090903"/>
                </a:lnTo>
                <a:lnTo>
                  <a:pt x="5802" y="1946635"/>
                </a:lnTo>
                <a:lnTo>
                  <a:pt x="0" y="179908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048060" y="2521751"/>
            <a:ext cx="1546860" cy="508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8450">
              <a:lnSpc>
                <a:spcPct val="125000"/>
              </a:lnSpc>
            </a:pPr>
            <a:r>
              <a:rPr sz="1400" b="1" spc="-5" dirty="0">
                <a:latin typeface="Tahoma"/>
                <a:cs typeface="Tahoma"/>
              </a:rPr>
              <a:t>Ho</a:t>
            </a:r>
            <a:r>
              <a:rPr sz="1400" b="1" dirty="0">
                <a:latin typeface="Tahoma"/>
                <a:cs typeface="Tahoma"/>
              </a:rPr>
              <a:t>u</a:t>
            </a:r>
            <a:r>
              <a:rPr sz="1400" b="1" spc="-5" dirty="0">
                <a:latin typeface="Tahoma"/>
                <a:cs typeface="Tahoma"/>
              </a:rPr>
              <a:t>si</a:t>
            </a:r>
            <a:r>
              <a:rPr sz="1400" b="1" dirty="0">
                <a:latin typeface="Tahoma"/>
                <a:cs typeface="Tahoma"/>
              </a:rPr>
              <a:t>ng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&amp; En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r</a:t>
            </a:r>
            <a:r>
              <a:rPr sz="1400" b="1" spc="5" dirty="0">
                <a:latin typeface="Tahoma"/>
                <a:cs typeface="Tahoma"/>
              </a:rPr>
              <a:t>g</a:t>
            </a:r>
            <a:r>
              <a:rPr sz="1400" b="1" dirty="0">
                <a:latin typeface="Tahoma"/>
                <a:cs typeface="Tahoma"/>
              </a:rPr>
              <a:t>y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S</a:t>
            </a:r>
            <a:r>
              <a:rPr sz="1400" b="1" dirty="0">
                <a:latin typeface="Tahoma"/>
                <a:cs typeface="Tahoma"/>
              </a:rPr>
              <a:t>ub</a:t>
            </a:r>
            <a:r>
              <a:rPr sz="1400" b="1" spc="-5" dirty="0">
                <a:latin typeface="Tahoma"/>
                <a:cs typeface="Tahoma"/>
              </a:rPr>
              <a:t>si</a:t>
            </a:r>
            <a:r>
              <a:rPr sz="1400" b="1" spc="5" dirty="0">
                <a:latin typeface="Tahoma"/>
                <a:cs typeface="Tahoma"/>
              </a:rPr>
              <a:t>d</a:t>
            </a:r>
            <a:r>
              <a:rPr sz="1400" b="1" spc="-5" dirty="0">
                <a:latin typeface="Tahoma"/>
                <a:cs typeface="Tahoma"/>
              </a:rPr>
              <a:t>i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4241" y="3010661"/>
            <a:ext cx="3019425" cy="3045460"/>
          </a:xfrm>
          <a:custGeom>
            <a:avLst/>
            <a:gdLst/>
            <a:ahLst/>
            <a:cxnLst/>
            <a:rect l="l" t="t" r="r" b="b"/>
            <a:pathLst>
              <a:path w="3019425" h="3045460">
                <a:moveTo>
                  <a:pt x="1509522" y="0"/>
                </a:moveTo>
                <a:lnTo>
                  <a:pt x="1385716" y="5046"/>
                </a:lnTo>
                <a:lnTo>
                  <a:pt x="1264668" y="19926"/>
                </a:lnTo>
                <a:lnTo>
                  <a:pt x="1146764" y="44247"/>
                </a:lnTo>
                <a:lnTo>
                  <a:pt x="1032394" y="77616"/>
                </a:lnTo>
                <a:lnTo>
                  <a:pt x="921945" y="119643"/>
                </a:lnTo>
                <a:lnTo>
                  <a:pt x="815807" y="169935"/>
                </a:lnTo>
                <a:lnTo>
                  <a:pt x="714367" y="228101"/>
                </a:lnTo>
                <a:lnTo>
                  <a:pt x="618015" y="293749"/>
                </a:lnTo>
                <a:lnTo>
                  <a:pt x="527139" y="366486"/>
                </a:lnTo>
                <a:lnTo>
                  <a:pt x="442126" y="445922"/>
                </a:lnTo>
                <a:lnTo>
                  <a:pt x="363367" y="531664"/>
                </a:lnTo>
                <a:lnTo>
                  <a:pt x="291248" y="623320"/>
                </a:lnTo>
                <a:lnTo>
                  <a:pt x="226159" y="720500"/>
                </a:lnTo>
                <a:lnTo>
                  <a:pt x="168489" y="822810"/>
                </a:lnTo>
                <a:lnTo>
                  <a:pt x="118624" y="929859"/>
                </a:lnTo>
                <a:lnTo>
                  <a:pt x="76955" y="1041255"/>
                </a:lnTo>
                <a:lnTo>
                  <a:pt x="43870" y="1156606"/>
                </a:lnTo>
                <a:lnTo>
                  <a:pt x="19756" y="1275522"/>
                </a:lnTo>
                <a:lnTo>
                  <a:pt x="5003" y="1397609"/>
                </a:lnTo>
                <a:lnTo>
                  <a:pt x="0" y="1522476"/>
                </a:lnTo>
                <a:lnTo>
                  <a:pt x="5003" y="1647342"/>
                </a:lnTo>
                <a:lnTo>
                  <a:pt x="19756" y="1769429"/>
                </a:lnTo>
                <a:lnTo>
                  <a:pt x="43870" y="1888345"/>
                </a:lnTo>
                <a:lnTo>
                  <a:pt x="76955" y="2003696"/>
                </a:lnTo>
                <a:lnTo>
                  <a:pt x="118624" y="2115092"/>
                </a:lnTo>
                <a:lnTo>
                  <a:pt x="168489" y="2222141"/>
                </a:lnTo>
                <a:lnTo>
                  <a:pt x="226159" y="2324451"/>
                </a:lnTo>
                <a:lnTo>
                  <a:pt x="291248" y="2421631"/>
                </a:lnTo>
                <a:lnTo>
                  <a:pt x="363367" y="2513287"/>
                </a:lnTo>
                <a:lnTo>
                  <a:pt x="442126" y="2599029"/>
                </a:lnTo>
                <a:lnTo>
                  <a:pt x="527139" y="2678465"/>
                </a:lnTo>
                <a:lnTo>
                  <a:pt x="618015" y="2751202"/>
                </a:lnTo>
                <a:lnTo>
                  <a:pt x="714367" y="2816850"/>
                </a:lnTo>
                <a:lnTo>
                  <a:pt x="815807" y="2875016"/>
                </a:lnTo>
                <a:lnTo>
                  <a:pt x="921945" y="2925308"/>
                </a:lnTo>
                <a:lnTo>
                  <a:pt x="1032394" y="2967335"/>
                </a:lnTo>
                <a:lnTo>
                  <a:pt x="1146764" y="3000704"/>
                </a:lnTo>
                <a:lnTo>
                  <a:pt x="1264668" y="3025025"/>
                </a:lnTo>
                <a:lnTo>
                  <a:pt x="1385716" y="3039905"/>
                </a:lnTo>
                <a:lnTo>
                  <a:pt x="1509522" y="3044952"/>
                </a:lnTo>
                <a:lnTo>
                  <a:pt x="1633327" y="3039905"/>
                </a:lnTo>
                <a:lnTo>
                  <a:pt x="1754375" y="3025025"/>
                </a:lnTo>
                <a:lnTo>
                  <a:pt x="1872279" y="3000704"/>
                </a:lnTo>
                <a:lnTo>
                  <a:pt x="1986649" y="2967335"/>
                </a:lnTo>
                <a:lnTo>
                  <a:pt x="2097098" y="2925308"/>
                </a:lnTo>
                <a:lnTo>
                  <a:pt x="2203236" y="2875016"/>
                </a:lnTo>
                <a:lnTo>
                  <a:pt x="2304676" y="2816850"/>
                </a:lnTo>
                <a:lnTo>
                  <a:pt x="2401028" y="2751202"/>
                </a:lnTo>
                <a:lnTo>
                  <a:pt x="2491904" y="2678465"/>
                </a:lnTo>
                <a:lnTo>
                  <a:pt x="2576917" y="2599029"/>
                </a:lnTo>
                <a:lnTo>
                  <a:pt x="2655676" y="2513287"/>
                </a:lnTo>
                <a:lnTo>
                  <a:pt x="2727795" y="2421631"/>
                </a:lnTo>
                <a:lnTo>
                  <a:pt x="2792884" y="2324451"/>
                </a:lnTo>
                <a:lnTo>
                  <a:pt x="2850554" y="2222141"/>
                </a:lnTo>
                <a:lnTo>
                  <a:pt x="2900419" y="2115092"/>
                </a:lnTo>
                <a:lnTo>
                  <a:pt x="2942088" y="2003696"/>
                </a:lnTo>
                <a:lnTo>
                  <a:pt x="2975173" y="1888345"/>
                </a:lnTo>
                <a:lnTo>
                  <a:pt x="2999287" y="1769429"/>
                </a:lnTo>
                <a:lnTo>
                  <a:pt x="3014040" y="1647342"/>
                </a:lnTo>
                <a:lnTo>
                  <a:pt x="3019044" y="1522476"/>
                </a:lnTo>
                <a:lnTo>
                  <a:pt x="3014040" y="1397609"/>
                </a:lnTo>
                <a:lnTo>
                  <a:pt x="2999287" y="1275522"/>
                </a:lnTo>
                <a:lnTo>
                  <a:pt x="2975173" y="1156606"/>
                </a:lnTo>
                <a:lnTo>
                  <a:pt x="2942088" y="1041255"/>
                </a:lnTo>
                <a:lnTo>
                  <a:pt x="2900419" y="929859"/>
                </a:lnTo>
                <a:lnTo>
                  <a:pt x="2850554" y="822810"/>
                </a:lnTo>
                <a:lnTo>
                  <a:pt x="2792884" y="720500"/>
                </a:lnTo>
                <a:lnTo>
                  <a:pt x="2727795" y="623320"/>
                </a:lnTo>
                <a:lnTo>
                  <a:pt x="2655676" y="531664"/>
                </a:lnTo>
                <a:lnTo>
                  <a:pt x="2576917" y="445922"/>
                </a:lnTo>
                <a:lnTo>
                  <a:pt x="2491904" y="366486"/>
                </a:lnTo>
                <a:lnTo>
                  <a:pt x="2401028" y="293749"/>
                </a:lnTo>
                <a:lnTo>
                  <a:pt x="2304676" y="228101"/>
                </a:lnTo>
                <a:lnTo>
                  <a:pt x="2203236" y="169935"/>
                </a:lnTo>
                <a:lnTo>
                  <a:pt x="2097098" y="119643"/>
                </a:lnTo>
                <a:lnTo>
                  <a:pt x="1986649" y="77616"/>
                </a:lnTo>
                <a:lnTo>
                  <a:pt x="1872279" y="44247"/>
                </a:lnTo>
                <a:lnTo>
                  <a:pt x="1754375" y="19926"/>
                </a:lnTo>
                <a:lnTo>
                  <a:pt x="1633327" y="5046"/>
                </a:lnTo>
                <a:lnTo>
                  <a:pt x="150952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74241" y="3010661"/>
            <a:ext cx="3019425" cy="3045460"/>
          </a:xfrm>
          <a:custGeom>
            <a:avLst/>
            <a:gdLst/>
            <a:ahLst/>
            <a:cxnLst/>
            <a:rect l="l" t="t" r="r" b="b"/>
            <a:pathLst>
              <a:path w="3019425" h="3045460">
                <a:moveTo>
                  <a:pt x="0" y="1522476"/>
                </a:moveTo>
                <a:lnTo>
                  <a:pt x="5003" y="1397609"/>
                </a:lnTo>
                <a:lnTo>
                  <a:pt x="19756" y="1275522"/>
                </a:lnTo>
                <a:lnTo>
                  <a:pt x="43870" y="1156606"/>
                </a:lnTo>
                <a:lnTo>
                  <a:pt x="76955" y="1041255"/>
                </a:lnTo>
                <a:lnTo>
                  <a:pt x="118624" y="929859"/>
                </a:lnTo>
                <a:lnTo>
                  <a:pt x="168489" y="822810"/>
                </a:lnTo>
                <a:lnTo>
                  <a:pt x="226159" y="720500"/>
                </a:lnTo>
                <a:lnTo>
                  <a:pt x="291248" y="623320"/>
                </a:lnTo>
                <a:lnTo>
                  <a:pt x="363367" y="531664"/>
                </a:lnTo>
                <a:lnTo>
                  <a:pt x="442126" y="445922"/>
                </a:lnTo>
                <a:lnTo>
                  <a:pt x="527139" y="366486"/>
                </a:lnTo>
                <a:lnTo>
                  <a:pt x="618015" y="293749"/>
                </a:lnTo>
                <a:lnTo>
                  <a:pt x="714367" y="228101"/>
                </a:lnTo>
                <a:lnTo>
                  <a:pt x="815807" y="169935"/>
                </a:lnTo>
                <a:lnTo>
                  <a:pt x="921945" y="119643"/>
                </a:lnTo>
                <a:lnTo>
                  <a:pt x="1032394" y="77616"/>
                </a:lnTo>
                <a:lnTo>
                  <a:pt x="1146764" y="44247"/>
                </a:lnTo>
                <a:lnTo>
                  <a:pt x="1264668" y="19926"/>
                </a:lnTo>
                <a:lnTo>
                  <a:pt x="1385716" y="5046"/>
                </a:lnTo>
                <a:lnTo>
                  <a:pt x="1509522" y="0"/>
                </a:lnTo>
                <a:lnTo>
                  <a:pt x="1633327" y="5046"/>
                </a:lnTo>
                <a:lnTo>
                  <a:pt x="1754375" y="19926"/>
                </a:lnTo>
                <a:lnTo>
                  <a:pt x="1872279" y="44247"/>
                </a:lnTo>
                <a:lnTo>
                  <a:pt x="1986649" y="77616"/>
                </a:lnTo>
                <a:lnTo>
                  <a:pt x="2097098" y="119643"/>
                </a:lnTo>
                <a:lnTo>
                  <a:pt x="2203236" y="169935"/>
                </a:lnTo>
                <a:lnTo>
                  <a:pt x="2304676" y="228101"/>
                </a:lnTo>
                <a:lnTo>
                  <a:pt x="2401028" y="293749"/>
                </a:lnTo>
                <a:lnTo>
                  <a:pt x="2491904" y="366486"/>
                </a:lnTo>
                <a:lnTo>
                  <a:pt x="2576917" y="445922"/>
                </a:lnTo>
                <a:lnTo>
                  <a:pt x="2655676" y="531664"/>
                </a:lnTo>
                <a:lnTo>
                  <a:pt x="2727795" y="623320"/>
                </a:lnTo>
                <a:lnTo>
                  <a:pt x="2792884" y="720500"/>
                </a:lnTo>
                <a:lnTo>
                  <a:pt x="2850554" y="822810"/>
                </a:lnTo>
                <a:lnTo>
                  <a:pt x="2900419" y="929859"/>
                </a:lnTo>
                <a:lnTo>
                  <a:pt x="2942088" y="1041255"/>
                </a:lnTo>
                <a:lnTo>
                  <a:pt x="2975173" y="1156606"/>
                </a:lnTo>
                <a:lnTo>
                  <a:pt x="2999287" y="1275522"/>
                </a:lnTo>
                <a:lnTo>
                  <a:pt x="3014040" y="1397609"/>
                </a:lnTo>
                <a:lnTo>
                  <a:pt x="3019044" y="1522476"/>
                </a:lnTo>
                <a:lnTo>
                  <a:pt x="3014040" y="1647342"/>
                </a:lnTo>
                <a:lnTo>
                  <a:pt x="2999287" y="1769429"/>
                </a:lnTo>
                <a:lnTo>
                  <a:pt x="2975173" y="1888345"/>
                </a:lnTo>
                <a:lnTo>
                  <a:pt x="2942088" y="2003696"/>
                </a:lnTo>
                <a:lnTo>
                  <a:pt x="2900419" y="2115092"/>
                </a:lnTo>
                <a:lnTo>
                  <a:pt x="2850554" y="2222141"/>
                </a:lnTo>
                <a:lnTo>
                  <a:pt x="2792884" y="2324451"/>
                </a:lnTo>
                <a:lnTo>
                  <a:pt x="2727795" y="2421631"/>
                </a:lnTo>
                <a:lnTo>
                  <a:pt x="2655676" y="2513287"/>
                </a:lnTo>
                <a:lnTo>
                  <a:pt x="2576917" y="2599029"/>
                </a:lnTo>
                <a:lnTo>
                  <a:pt x="2491904" y="2678465"/>
                </a:lnTo>
                <a:lnTo>
                  <a:pt x="2401028" y="2751202"/>
                </a:lnTo>
                <a:lnTo>
                  <a:pt x="2304676" y="2816850"/>
                </a:lnTo>
                <a:lnTo>
                  <a:pt x="2203236" y="2875016"/>
                </a:lnTo>
                <a:lnTo>
                  <a:pt x="2097098" y="2925308"/>
                </a:lnTo>
                <a:lnTo>
                  <a:pt x="1986649" y="2967335"/>
                </a:lnTo>
                <a:lnTo>
                  <a:pt x="1872279" y="3000704"/>
                </a:lnTo>
                <a:lnTo>
                  <a:pt x="1754375" y="3025025"/>
                </a:lnTo>
                <a:lnTo>
                  <a:pt x="1633327" y="3039905"/>
                </a:lnTo>
                <a:lnTo>
                  <a:pt x="1509522" y="3044952"/>
                </a:lnTo>
                <a:lnTo>
                  <a:pt x="1385716" y="3039905"/>
                </a:lnTo>
                <a:lnTo>
                  <a:pt x="1264668" y="3025025"/>
                </a:lnTo>
                <a:lnTo>
                  <a:pt x="1146764" y="3000704"/>
                </a:lnTo>
                <a:lnTo>
                  <a:pt x="1032394" y="2967335"/>
                </a:lnTo>
                <a:lnTo>
                  <a:pt x="921945" y="2925308"/>
                </a:lnTo>
                <a:lnTo>
                  <a:pt x="815807" y="2875016"/>
                </a:lnTo>
                <a:lnTo>
                  <a:pt x="714367" y="2816850"/>
                </a:lnTo>
                <a:lnTo>
                  <a:pt x="618015" y="2751202"/>
                </a:lnTo>
                <a:lnTo>
                  <a:pt x="527139" y="2678465"/>
                </a:lnTo>
                <a:lnTo>
                  <a:pt x="442126" y="2599029"/>
                </a:lnTo>
                <a:lnTo>
                  <a:pt x="363367" y="2513287"/>
                </a:lnTo>
                <a:lnTo>
                  <a:pt x="291248" y="2421631"/>
                </a:lnTo>
                <a:lnTo>
                  <a:pt x="226159" y="2324451"/>
                </a:lnTo>
                <a:lnTo>
                  <a:pt x="168489" y="2222141"/>
                </a:lnTo>
                <a:lnTo>
                  <a:pt x="118624" y="2115092"/>
                </a:lnTo>
                <a:lnTo>
                  <a:pt x="76955" y="2003696"/>
                </a:lnTo>
                <a:lnTo>
                  <a:pt x="43870" y="1888345"/>
                </a:lnTo>
                <a:lnTo>
                  <a:pt x="19756" y="1769429"/>
                </a:lnTo>
                <a:lnTo>
                  <a:pt x="5003" y="1647342"/>
                </a:lnTo>
                <a:lnTo>
                  <a:pt x="0" y="152247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29643" y="3325013"/>
            <a:ext cx="192023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Tahoma"/>
                <a:cs typeface="Tahoma"/>
              </a:rPr>
              <a:t>O</a:t>
            </a:r>
            <a:r>
              <a:rPr sz="1400" b="1" dirty="0">
                <a:latin typeface="Tahoma"/>
                <a:cs typeface="Tahoma"/>
              </a:rPr>
              <a:t>th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r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F</a:t>
            </a:r>
            <a:r>
              <a:rPr sz="1400" b="1" spc="-5" dirty="0">
                <a:latin typeface="Tahoma"/>
                <a:cs typeface="Tahoma"/>
              </a:rPr>
              <a:t>oo</a:t>
            </a:r>
            <a:r>
              <a:rPr sz="1400" b="1" dirty="0">
                <a:latin typeface="Tahoma"/>
                <a:cs typeface="Tahoma"/>
              </a:rPr>
              <a:t>d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S</a:t>
            </a:r>
            <a:r>
              <a:rPr sz="1400" b="1" dirty="0">
                <a:latin typeface="Tahoma"/>
                <a:cs typeface="Tahoma"/>
              </a:rPr>
              <a:t>ub</a:t>
            </a:r>
            <a:r>
              <a:rPr sz="1400" b="1" spc="-5" dirty="0">
                <a:latin typeface="Tahoma"/>
                <a:cs typeface="Tahoma"/>
              </a:rPr>
              <a:t>si</a:t>
            </a:r>
            <a:r>
              <a:rPr sz="1400" b="1" spc="5" dirty="0">
                <a:latin typeface="Tahoma"/>
                <a:cs typeface="Tahoma"/>
              </a:rPr>
              <a:t>d</a:t>
            </a:r>
            <a:r>
              <a:rPr sz="1400" b="1" spc="-5" dirty="0">
                <a:latin typeface="Tahoma"/>
                <a:cs typeface="Tahoma"/>
              </a:rPr>
              <a:t>i</a:t>
            </a:r>
            <a:r>
              <a:rPr sz="1400" b="1" spc="-10" dirty="0">
                <a:latin typeface="Tahoma"/>
                <a:cs typeface="Tahoma"/>
              </a:rPr>
              <a:t>e</a:t>
            </a:r>
            <a:r>
              <a:rPr sz="1400" b="1" dirty="0">
                <a:latin typeface="Tahoma"/>
                <a:cs typeface="Tahoma"/>
              </a:rPr>
              <a:t>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7810" y="3612641"/>
            <a:ext cx="2360930" cy="2409825"/>
          </a:xfrm>
          <a:custGeom>
            <a:avLst/>
            <a:gdLst/>
            <a:ahLst/>
            <a:cxnLst/>
            <a:rect l="l" t="t" r="r" b="b"/>
            <a:pathLst>
              <a:path w="2360929" h="2409825">
                <a:moveTo>
                  <a:pt x="1180338" y="0"/>
                </a:moveTo>
                <a:lnTo>
                  <a:pt x="1083532" y="3993"/>
                </a:lnTo>
                <a:lnTo>
                  <a:pt x="988882" y="15767"/>
                </a:lnTo>
                <a:lnTo>
                  <a:pt x="896690" y="35012"/>
                </a:lnTo>
                <a:lnTo>
                  <a:pt x="807261" y="61417"/>
                </a:lnTo>
                <a:lnTo>
                  <a:pt x="720899" y="94672"/>
                </a:lnTo>
                <a:lnTo>
                  <a:pt x="637906" y="134468"/>
                </a:lnTo>
                <a:lnTo>
                  <a:pt x="558588" y="180494"/>
                </a:lnTo>
                <a:lnTo>
                  <a:pt x="483247" y="232440"/>
                </a:lnTo>
                <a:lnTo>
                  <a:pt x="412188" y="289996"/>
                </a:lnTo>
                <a:lnTo>
                  <a:pt x="345714" y="352853"/>
                </a:lnTo>
                <a:lnTo>
                  <a:pt x="284129" y="420700"/>
                </a:lnTo>
                <a:lnTo>
                  <a:pt x="227738" y="493227"/>
                </a:lnTo>
                <a:lnTo>
                  <a:pt x="176842" y="570124"/>
                </a:lnTo>
                <a:lnTo>
                  <a:pt x="131748" y="651081"/>
                </a:lnTo>
                <a:lnTo>
                  <a:pt x="92757" y="735788"/>
                </a:lnTo>
                <a:lnTo>
                  <a:pt x="60174" y="823935"/>
                </a:lnTo>
                <a:lnTo>
                  <a:pt x="34304" y="915212"/>
                </a:lnTo>
                <a:lnTo>
                  <a:pt x="15448" y="1009309"/>
                </a:lnTo>
                <a:lnTo>
                  <a:pt x="3912" y="1105915"/>
                </a:lnTo>
                <a:lnTo>
                  <a:pt x="0" y="1204722"/>
                </a:lnTo>
                <a:lnTo>
                  <a:pt x="3912" y="1303528"/>
                </a:lnTo>
                <a:lnTo>
                  <a:pt x="15448" y="1400134"/>
                </a:lnTo>
                <a:lnTo>
                  <a:pt x="34304" y="1494231"/>
                </a:lnTo>
                <a:lnTo>
                  <a:pt x="60174" y="1585508"/>
                </a:lnTo>
                <a:lnTo>
                  <a:pt x="92757" y="1673655"/>
                </a:lnTo>
                <a:lnTo>
                  <a:pt x="131748" y="1758362"/>
                </a:lnTo>
                <a:lnTo>
                  <a:pt x="176842" y="1839319"/>
                </a:lnTo>
                <a:lnTo>
                  <a:pt x="227738" y="1916216"/>
                </a:lnTo>
                <a:lnTo>
                  <a:pt x="284129" y="1988743"/>
                </a:lnTo>
                <a:lnTo>
                  <a:pt x="345714" y="2056590"/>
                </a:lnTo>
                <a:lnTo>
                  <a:pt x="412188" y="2119447"/>
                </a:lnTo>
                <a:lnTo>
                  <a:pt x="483247" y="2177003"/>
                </a:lnTo>
                <a:lnTo>
                  <a:pt x="558588" y="2228949"/>
                </a:lnTo>
                <a:lnTo>
                  <a:pt x="637906" y="2274975"/>
                </a:lnTo>
                <a:lnTo>
                  <a:pt x="720899" y="2314771"/>
                </a:lnTo>
                <a:lnTo>
                  <a:pt x="807261" y="2348026"/>
                </a:lnTo>
                <a:lnTo>
                  <a:pt x="896690" y="2374431"/>
                </a:lnTo>
                <a:lnTo>
                  <a:pt x="988882" y="2393676"/>
                </a:lnTo>
                <a:lnTo>
                  <a:pt x="1083532" y="2405450"/>
                </a:lnTo>
                <a:lnTo>
                  <a:pt x="1180338" y="2409444"/>
                </a:lnTo>
                <a:lnTo>
                  <a:pt x="1277143" y="2405450"/>
                </a:lnTo>
                <a:lnTo>
                  <a:pt x="1371793" y="2393676"/>
                </a:lnTo>
                <a:lnTo>
                  <a:pt x="1463985" y="2374431"/>
                </a:lnTo>
                <a:lnTo>
                  <a:pt x="1553414" y="2348026"/>
                </a:lnTo>
                <a:lnTo>
                  <a:pt x="1639776" y="2314771"/>
                </a:lnTo>
                <a:lnTo>
                  <a:pt x="1722769" y="2274975"/>
                </a:lnTo>
                <a:lnTo>
                  <a:pt x="1802087" y="2228949"/>
                </a:lnTo>
                <a:lnTo>
                  <a:pt x="1877428" y="2177003"/>
                </a:lnTo>
                <a:lnTo>
                  <a:pt x="1948487" y="2119447"/>
                </a:lnTo>
                <a:lnTo>
                  <a:pt x="2014961" y="2056590"/>
                </a:lnTo>
                <a:lnTo>
                  <a:pt x="2076546" y="1988743"/>
                </a:lnTo>
                <a:lnTo>
                  <a:pt x="2132937" y="1916216"/>
                </a:lnTo>
                <a:lnTo>
                  <a:pt x="2183833" y="1839319"/>
                </a:lnTo>
                <a:lnTo>
                  <a:pt x="2228927" y="1758362"/>
                </a:lnTo>
                <a:lnTo>
                  <a:pt x="2267918" y="1673655"/>
                </a:lnTo>
                <a:lnTo>
                  <a:pt x="2300501" y="1585508"/>
                </a:lnTo>
                <a:lnTo>
                  <a:pt x="2326371" y="1494231"/>
                </a:lnTo>
                <a:lnTo>
                  <a:pt x="2345227" y="1400134"/>
                </a:lnTo>
                <a:lnTo>
                  <a:pt x="2356763" y="1303528"/>
                </a:lnTo>
                <a:lnTo>
                  <a:pt x="2360676" y="1204722"/>
                </a:lnTo>
                <a:lnTo>
                  <a:pt x="2356763" y="1105915"/>
                </a:lnTo>
                <a:lnTo>
                  <a:pt x="2345227" y="1009309"/>
                </a:lnTo>
                <a:lnTo>
                  <a:pt x="2326371" y="915212"/>
                </a:lnTo>
                <a:lnTo>
                  <a:pt x="2300501" y="823935"/>
                </a:lnTo>
                <a:lnTo>
                  <a:pt x="2267918" y="735788"/>
                </a:lnTo>
                <a:lnTo>
                  <a:pt x="2228927" y="651081"/>
                </a:lnTo>
                <a:lnTo>
                  <a:pt x="2183833" y="570124"/>
                </a:lnTo>
                <a:lnTo>
                  <a:pt x="2132937" y="493227"/>
                </a:lnTo>
                <a:lnTo>
                  <a:pt x="2076546" y="420700"/>
                </a:lnTo>
                <a:lnTo>
                  <a:pt x="2014961" y="352853"/>
                </a:lnTo>
                <a:lnTo>
                  <a:pt x="1948487" y="289996"/>
                </a:lnTo>
                <a:lnTo>
                  <a:pt x="1877428" y="232440"/>
                </a:lnTo>
                <a:lnTo>
                  <a:pt x="1802087" y="180494"/>
                </a:lnTo>
                <a:lnTo>
                  <a:pt x="1722769" y="134468"/>
                </a:lnTo>
                <a:lnTo>
                  <a:pt x="1639776" y="94672"/>
                </a:lnTo>
                <a:lnTo>
                  <a:pt x="1553414" y="61417"/>
                </a:lnTo>
                <a:lnTo>
                  <a:pt x="1463985" y="35012"/>
                </a:lnTo>
                <a:lnTo>
                  <a:pt x="1371793" y="15767"/>
                </a:lnTo>
                <a:lnTo>
                  <a:pt x="1277143" y="3993"/>
                </a:lnTo>
                <a:lnTo>
                  <a:pt x="1180338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27810" y="3612641"/>
            <a:ext cx="2360930" cy="2409825"/>
          </a:xfrm>
          <a:custGeom>
            <a:avLst/>
            <a:gdLst/>
            <a:ahLst/>
            <a:cxnLst/>
            <a:rect l="l" t="t" r="r" b="b"/>
            <a:pathLst>
              <a:path w="2360929" h="2409825">
                <a:moveTo>
                  <a:pt x="0" y="1204722"/>
                </a:moveTo>
                <a:lnTo>
                  <a:pt x="3912" y="1105915"/>
                </a:lnTo>
                <a:lnTo>
                  <a:pt x="15448" y="1009309"/>
                </a:lnTo>
                <a:lnTo>
                  <a:pt x="34304" y="915212"/>
                </a:lnTo>
                <a:lnTo>
                  <a:pt x="60174" y="823935"/>
                </a:lnTo>
                <a:lnTo>
                  <a:pt x="92757" y="735788"/>
                </a:lnTo>
                <a:lnTo>
                  <a:pt x="131748" y="651081"/>
                </a:lnTo>
                <a:lnTo>
                  <a:pt x="176842" y="570124"/>
                </a:lnTo>
                <a:lnTo>
                  <a:pt x="227738" y="493227"/>
                </a:lnTo>
                <a:lnTo>
                  <a:pt x="284129" y="420700"/>
                </a:lnTo>
                <a:lnTo>
                  <a:pt x="345714" y="352853"/>
                </a:lnTo>
                <a:lnTo>
                  <a:pt x="412188" y="289996"/>
                </a:lnTo>
                <a:lnTo>
                  <a:pt x="483247" y="232440"/>
                </a:lnTo>
                <a:lnTo>
                  <a:pt x="558588" y="180494"/>
                </a:lnTo>
                <a:lnTo>
                  <a:pt x="637906" y="134468"/>
                </a:lnTo>
                <a:lnTo>
                  <a:pt x="720899" y="94672"/>
                </a:lnTo>
                <a:lnTo>
                  <a:pt x="807261" y="61417"/>
                </a:lnTo>
                <a:lnTo>
                  <a:pt x="896690" y="35012"/>
                </a:lnTo>
                <a:lnTo>
                  <a:pt x="988882" y="15767"/>
                </a:lnTo>
                <a:lnTo>
                  <a:pt x="1083532" y="3993"/>
                </a:lnTo>
                <a:lnTo>
                  <a:pt x="1180338" y="0"/>
                </a:lnTo>
                <a:lnTo>
                  <a:pt x="1277143" y="3993"/>
                </a:lnTo>
                <a:lnTo>
                  <a:pt x="1371793" y="15767"/>
                </a:lnTo>
                <a:lnTo>
                  <a:pt x="1463985" y="35012"/>
                </a:lnTo>
                <a:lnTo>
                  <a:pt x="1553414" y="61417"/>
                </a:lnTo>
                <a:lnTo>
                  <a:pt x="1639776" y="94672"/>
                </a:lnTo>
                <a:lnTo>
                  <a:pt x="1722769" y="134468"/>
                </a:lnTo>
                <a:lnTo>
                  <a:pt x="1802087" y="180494"/>
                </a:lnTo>
                <a:lnTo>
                  <a:pt x="1877428" y="232440"/>
                </a:lnTo>
                <a:lnTo>
                  <a:pt x="1948487" y="289996"/>
                </a:lnTo>
                <a:lnTo>
                  <a:pt x="2014961" y="352853"/>
                </a:lnTo>
                <a:lnTo>
                  <a:pt x="2076546" y="420700"/>
                </a:lnTo>
                <a:lnTo>
                  <a:pt x="2132937" y="493227"/>
                </a:lnTo>
                <a:lnTo>
                  <a:pt x="2183833" y="570124"/>
                </a:lnTo>
                <a:lnTo>
                  <a:pt x="2228927" y="651081"/>
                </a:lnTo>
                <a:lnTo>
                  <a:pt x="2267918" y="735788"/>
                </a:lnTo>
                <a:lnTo>
                  <a:pt x="2300501" y="823935"/>
                </a:lnTo>
                <a:lnTo>
                  <a:pt x="2326371" y="915212"/>
                </a:lnTo>
                <a:lnTo>
                  <a:pt x="2345227" y="1009309"/>
                </a:lnTo>
                <a:lnTo>
                  <a:pt x="2356763" y="1105915"/>
                </a:lnTo>
                <a:lnTo>
                  <a:pt x="2360676" y="1204722"/>
                </a:lnTo>
                <a:lnTo>
                  <a:pt x="2356763" y="1303528"/>
                </a:lnTo>
                <a:lnTo>
                  <a:pt x="2345227" y="1400134"/>
                </a:lnTo>
                <a:lnTo>
                  <a:pt x="2326371" y="1494231"/>
                </a:lnTo>
                <a:lnTo>
                  <a:pt x="2300501" y="1585508"/>
                </a:lnTo>
                <a:lnTo>
                  <a:pt x="2267918" y="1673655"/>
                </a:lnTo>
                <a:lnTo>
                  <a:pt x="2228927" y="1758362"/>
                </a:lnTo>
                <a:lnTo>
                  <a:pt x="2183833" y="1839319"/>
                </a:lnTo>
                <a:lnTo>
                  <a:pt x="2132937" y="1916216"/>
                </a:lnTo>
                <a:lnTo>
                  <a:pt x="2076546" y="1988743"/>
                </a:lnTo>
                <a:lnTo>
                  <a:pt x="2014961" y="2056590"/>
                </a:lnTo>
                <a:lnTo>
                  <a:pt x="1948487" y="2119447"/>
                </a:lnTo>
                <a:lnTo>
                  <a:pt x="1877428" y="2177003"/>
                </a:lnTo>
                <a:lnTo>
                  <a:pt x="1802087" y="2228949"/>
                </a:lnTo>
                <a:lnTo>
                  <a:pt x="1722769" y="2274975"/>
                </a:lnTo>
                <a:lnTo>
                  <a:pt x="1639776" y="2314771"/>
                </a:lnTo>
                <a:lnTo>
                  <a:pt x="1553414" y="2348026"/>
                </a:lnTo>
                <a:lnTo>
                  <a:pt x="1463985" y="2374431"/>
                </a:lnTo>
                <a:lnTo>
                  <a:pt x="1371793" y="2393676"/>
                </a:lnTo>
                <a:lnTo>
                  <a:pt x="1277143" y="2405450"/>
                </a:lnTo>
                <a:lnTo>
                  <a:pt x="1180338" y="2409444"/>
                </a:lnTo>
                <a:lnTo>
                  <a:pt x="1083532" y="2405450"/>
                </a:lnTo>
                <a:lnTo>
                  <a:pt x="988882" y="2393676"/>
                </a:lnTo>
                <a:lnTo>
                  <a:pt x="896690" y="2374431"/>
                </a:lnTo>
                <a:lnTo>
                  <a:pt x="807261" y="2348026"/>
                </a:lnTo>
                <a:lnTo>
                  <a:pt x="720899" y="2314771"/>
                </a:lnTo>
                <a:lnTo>
                  <a:pt x="637906" y="2274975"/>
                </a:lnTo>
                <a:lnTo>
                  <a:pt x="558588" y="2228949"/>
                </a:lnTo>
                <a:lnTo>
                  <a:pt x="483247" y="2177003"/>
                </a:lnTo>
                <a:lnTo>
                  <a:pt x="412188" y="2119447"/>
                </a:lnTo>
                <a:lnTo>
                  <a:pt x="345714" y="2056590"/>
                </a:lnTo>
                <a:lnTo>
                  <a:pt x="284129" y="1988743"/>
                </a:lnTo>
                <a:lnTo>
                  <a:pt x="227738" y="1916216"/>
                </a:lnTo>
                <a:lnTo>
                  <a:pt x="176842" y="1839319"/>
                </a:lnTo>
                <a:lnTo>
                  <a:pt x="131748" y="1758362"/>
                </a:lnTo>
                <a:lnTo>
                  <a:pt x="92757" y="1673655"/>
                </a:lnTo>
                <a:lnTo>
                  <a:pt x="60174" y="1585508"/>
                </a:lnTo>
                <a:lnTo>
                  <a:pt x="34304" y="1494231"/>
                </a:lnTo>
                <a:lnTo>
                  <a:pt x="15448" y="1400134"/>
                </a:lnTo>
                <a:lnTo>
                  <a:pt x="3912" y="1303528"/>
                </a:lnTo>
                <a:lnTo>
                  <a:pt x="0" y="12047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791458" y="4327326"/>
            <a:ext cx="1722755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730"/>
              </a:lnSpc>
            </a:pPr>
            <a:r>
              <a:rPr lang="en-US" sz="1600" b="1" spc="-15" dirty="0">
                <a:solidFill>
                  <a:srgbClr val="FFFFFF"/>
                </a:solidFill>
                <a:latin typeface="Tahoma"/>
                <a:cs typeface="Tahoma"/>
              </a:rPr>
              <a:t>FCSU Expenditures  </a:t>
            </a:r>
            <a:r>
              <a:rPr lang="en-US" sz="1600" spc="-15" dirty="0">
                <a:solidFill>
                  <a:srgbClr val="FFFFFF"/>
                </a:solidFill>
                <a:latin typeface="Tahoma"/>
                <a:cs typeface="Tahoma"/>
              </a:rPr>
              <a:t>(including SNAP)</a:t>
            </a:r>
            <a:endParaRPr sz="1600" baseline="1736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3741" y="2480310"/>
            <a:ext cx="3665220" cy="3629025"/>
          </a:xfrm>
          <a:custGeom>
            <a:avLst/>
            <a:gdLst/>
            <a:ahLst/>
            <a:cxnLst/>
            <a:rect l="l" t="t" r="r" b="b"/>
            <a:pathLst>
              <a:path w="3665220" h="3629025">
                <a:moveTo>
                  <a:pt x="1832610" y="0"/>
                </a:moveTo>
                <a:lnTo>
                  <a:pt x="1682306" y="6014"/>
                </a:lnTo>
                <a:lnTo>
                  <a:pt x="1535350" y="23746"/>
                </a:lnTo>
                <a:lnTo>
                  <a:pt x="1392211" y="52729"/>
                </a:lnTo>
                <a:lnTo>
                  <a:pt x="1253361" y="92495"/>
                </a:lnTo>
                <a:lnTo>
                  <a:pt x="1119273" y="142579"/>
                </a:lnTo>
                <a:lnTo>
                  <a:pt x="990418" y="202512"/>
                </a:lnTo>
                <a:lnTo>
                  <a:pt x="867267" y="271828"/>
                </a:lnTo>
                <a:lnTo>
                  <a:pt x="750292" y="350060"/>
                </a:lnTo>
                <a:lnTo>
                  <a:pt x="639965" y="436741"/>
                </a:lnTo>
                <a:lnTo>
                  <a:pt x="536757" y="531404"/>
                </a:lnTo>
                <a:lnTo>
                  <a:pt x="441140" y="633582"/>
                </a:lnTo>
                <a:lnTo>
                  <a:pt x="353586" y="742809"/>
                </a:lnTo>
                <a:lnTo>
                  <a:pt x="274566" y="858616"/>
                </a:lnTo>
                <a:lnTo>
                  <a:pt x="204551" y="980538"/>
                </a:lnTo>
                <a:lnTo>
                  <a:pt x="144015" y="1108108"/>
                </a:lnTo>
                <a:lnTo>
                  <a:pt x="93427" y="1240857"/>
                </a:lnTo>
                <a:lnTo>
                  <a:pt x="53260" y="1378321"/>
                </a:lnTo>
                <a:lnTo>
                  <a:pt x="23985" y="1520030"/>
                </a:lnTo>
                <a:lnTo>
                  <a:pt x="6075" y="1665520"/>
                </a:lnTo>
                <a:lnTo>
                  <a:pt x="0" y="1814322"/>
                </a:lnTo>
                <a:lnTo>
                  <a:pt x="6075" y="1963123"/>
                </a:lnTo>
                <a:lnTo>
                  <a:pt x="23985" y="2108613"/>
                </a:lnTo>
                <a:lnTo>
                  <a:pt x="53260" y="2250322"/>
                </a:lnTo>
                <a:lnTo>
                  <a:pt x="93427" y="2387786"/>
                </a:lnTo>
                <a:lnTo>
                  <a:pt x="144015" y="2520535"/>
                </a:lnTo>
                <a:lnTo>
                  <a:pt x="204551" y="2648105"/>
                </a:lnTo>
                <a:lnTo>
                  <a:pt x="274566" y="2770027"/>
                </a:lnTo>
                <a:lnTo>
                  <a:pt x="353586" y="2885834"/>
                </a:lnTo>
                <a:lnTo>
                  <a:pt x="441140" y="2995061"/>
                </a:lnTo>
                <a:lnTo>
                  <a:pt x="536757" y="3097239"/>
                </a:lnTo>
                <a:lnTo>
                  <a:pt x="639965" y="3191902"/>
                </a:lnTo>
                <a:lnTo>
                  <a:pt x="750292" y="3278583"/>
                </a:lnTo>
                <a:lnTo>
                  <a:pt x="867267" y="3356815"/>
                </a:lnTo>
                <a:lnTo>
                  <a:pt x="990418" y="3426131"/>
                </a:lnTo>
                <a:lnTo>
                  <a:pt x="1119273" y="3486064"/>
                </a:lnTo>
                <a:lnTo>
                  <a:pt x="1253361" y="3536148"/>
                </a:lnTo>
                <a:lnTo>
                  <a:pt x="1392211" y="3575914"/>
                </a:lnTo>
                <a:lnTo>
                  <a:pt x="1535350" y="3604897"/>
                </a:lnTo>
                <a:lnTo>
                  <a:pt x="1682306" y="3622629"/>
                </a:lnTo>
                <a:lnTo>
                  <a:pt x="1832610" y="3628644"/>
                </a:lnTo>
                <a:lnTo>
                  <a:pt x="1982913" y="3622629"/>
                </a:lnTo>
                <a:lnTo>
                  <a:pt x="2129869" y="3604897"/>
                </a:lnTo>
                <a:lnTo>
                  <a:pt x="2273008" y="3575914"/>
                </a:lnTo>
                <a:lnTo>
                  <a:pt x="2411858" y="3536148"/>
                </a:lnTo>
                <a:lnTo>
                  <a:pt x="2545946" y="3486064"/>
                </a:lnTo>
                <a:lnTo>
                  <a:pt x="2674801" y="3426131"/>
                </a:lnTo>
                <a:lnTo>
                  <a:pt x="2797952" y="3356815"/>
                </a:lnTo>
                <a:lnTo>
                  <a:pt x="2914927" y="3278583"/>
                </a:lnTo>
                <a:lnTo>
                  <a:pt x="3025254" y="3191902"/>
                </a:lnTo>
                <a:lnTo>
                  <a:pt x="3128462" y="3097239"/>
                </a:lnTo>
                <a:lnTo>
                  <a:pt x="3224079" y="2995061"/>
                </a:lnTo>
                <a:lnTo>
                  <a:pt x="3311633" y="2885834"/>
                </a:lnTo>
                <a:lnTo>
                  <a:pt x="3390653" y="2770027"/>
                </a:lnTo>
                <a:lnTo>
                  <a:pt x="3460668" y="2648105"/>
                </a:lnTo>
                <a:lnTo>
                  <a:pt x="3521204" y="2520535"/>
                </a:lnTo>
                <a:lnTo>
                  <a:pt x="3571792" y="2387786"/>
                </a:lnTo>
                <a:lnTo>
                  <a:pt x="3611959" y="2250322"/>
                </a:lnTo>
                <a:lnTo>
                  <a:pt x="3641234" y="2108613"/>
                </a:lnTo>
                <a:lnTo>
                  <a:pt x="3659144" y="1963123"/>
                </a:lnTo>
                <a:lnTo>
                  <a:pt x="3665220" y="1814322"/>
                </a:lnTo>
                <a:lnTo>
                  <a:pt x="3659144" y="1665520"/>
                </a:lnTo>
                <a:lnTo>
                  <a:pt x="3641234" y="1520030"/>
                </a:lnTo>
                <a:lnTo>
                  <a:pt x="3611959" y="1378321"/>
                </a:lnTo>
                <a:lnTo>
                  <a:pt x="3571792" y="1240857"/>
                </a:lnTo>
                <a:lnTo>
                  <a:pt x="3521204" y="1108108"/>
                </a:lnTo>
                <a:lnTo>
                  <a:pt x="3460668" y="980538"/>
                </a:lnTo>
                <a:lnTo>
                  <a:pt x="3390653" y="858616"/>
                </a:lnTo>
                <a:lnTo>
                  <a:pt x="3311633" y="742809"/>
                </a:lnTo>
                <a:lnTo>
                  <a:pt x="3224079" y="633582"/>
                </a:lnTo>
                <a:lnTo>
                  <a:pt x="3128462" y="531404"/>
                </a:lnTo>
                <a:lnTo>
                  <a:pt x="3025254" y="436741"/>
                </a:lnTo>
                <a:lnTo>
                  <a:pt x="2914927" y="350060"/>
                </a:lnTo>
                <a:lnTo>
                  <a:pt x="2797952" y="271828"/>
                </a:lnTo>
                <a:lnTo>
                  <a:pt x="2674801" y="202512"/>
                </a:lnTo>
                <a:lnTo>
                  <a:pt x="2545946" y="142579"/>
                </a:lnTo>
                <a:lnTo>
                  <a:pt x="2411858" y="92495"/>
                </a:lnTo>
                <a:lnTo>
                  <a:pt x="2273008" y="52729"/>
                </a:lnTo>
                <a:lnTo>
                  <a:pt x="2129869" y="23746"/>
                </a:lnTo>
                <a:lnTo>
                  <a:pt x="1982913" y="6014"/>
                </a:lnTo>
                <a:lnTo>
                  <a:pt x="18326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793741" y="2480310"/>
            <a:ext cx="3665220" cy="3629025"/>
          </a:xfrm>
          <a:custGeom>
            <a:avLst/>
            <a:gdLst/>
            <a:ahLst/>
            <a:cxnLst/>
            <a:rect l="l" t="t" r="r" b="b"/>
            <a:pathLst>
              <a:path w="3665220" h="3629025">
                <a:moveTo>
                  <a:pt x="0" y="1814322"/>
                </a:moveTo>
                <a:lnTo>
                  <a:pt x="6075" y="1665520"/>
                </a:lnTo>
                <a:lnTo>
                  <a:pt x="23985" y="1520030"/>
                </a:lnTo>
                <a:lnTo>
                  <a:pt x="53260" y="1378321"/>
                </a:lnTo>
                <a:lnTo>
                  <a:pt x="93427" y="1240857"/>
                </a:lnTo>
                <a:lnTo>
                  <a:pt x="144015" y="1108108"/>
                </a:lnTo>
                <a:lnTo>
                  <a:pt x="204551" y="980538"/>
                </a:lnTo>
                <a:lnTo>
                  <a:pt x="274566" y="858616"/>
                </a:lnTo>
                <a:lnTo>
                  <a:pt x="353586" y="742809"/>
                </a:lnTo>
                <a:lnTo>
                  <a:pt x="441140" y="633582"/>
                </a:lnTo>
                <a:lnTo>
                  <a:pt x="536757" y="531404"/>
                </a:lnTo>
                <a:lnTo>
                  <a:pt x="639965" y="436741"/>
                </a:lnTo>
                <a:lnTo>
                  <a:pt x="750292" y="350060"/>
                </a:lnTo>
                <a:lnTo>
                  <a:pt x="867267" y="271828"/>
                </a:lnTo>
                <a:lnTo>
                  <a:pt x="990418" y="202512"/>
                </a:lnTo>
                <a:lnTo>
                  <a:pt x="1119273" y="142579"/>
                </a:lnTo>
                <a:lnTo>
                  <a:pt x="1253361" y="92495"/>
                </a:lnTo>
                <a:lnTo>
                  <a:pt x="1392211" y="52729"/>
                </a:lnTo>
                <a:lnTo>
                  <a:pt x="1535350" y="23746"/>
                </a:lnTo>
                <a:lnTo>
                  <a:pt x="1682306" y="6014"/>
                </a:lnTo>
                <a:lnTo>
                  <a:pt x="1832610" y="0"/>
                </a:lnTo>
                <a:lnTo>
                  <a:pt x="1982913" y="6014"/>
                </a:lnTo>
                <a:lnTo>
                  <a:pt x="2129869" y="23746"/>
                </a:lnTo>
                <a:lnTo>
                  <a:pt x="2273008" y="52729"/>
                </a:lnTo>
                <a:lnTo>
                  <a:pt x="2411858" y="92495"/>
                </a:lnTo>
                <a:lnTo>
                  <a:pt x="2545946" y="142579"/>
                </a:lnTo>
                <a:lnTo>
                  <a:pt x="2674801" y="202512"/>
                </a:lnTo>
                <a:lnTo>
                  <a:pt x="2797952" y="271828"/>
                </a:lnTo>
                <a:lnTo>
                  <a:pt x="2914927" y="350060"/>
                </a:lnTo>
                <a:lnTo>
                  <a:pt x="3025254" y="436741"/>
                </a:lnTo>
                <a:lnTo>
                  <a:pt x="3128462" y="531404"/>
                </a:lnTo>
                <a:lnTo>
                  <a:pt x="3224079" y="633582"/>
                </a:lnTo>
                <a:lnTo>
                  <a:pt x="3311633" y="742809"/>
                </a:lnTo>
                <a:lnTo>
                  <a:pt x="3390653" y="858616"/>
                </a:lnTo>
                <a:lnTo>
                  <a:pt x="3460668" y="980538"/>
                </a:lnTo>
                <a:lnTo>
                  <a:pt x="3521204" y="1108108"/>
                </a:lnTo>
                <a:lnTo>
                  <a:pt x="3571792" y="1240857"/>
                </a:lnTo>
                <a:lnTo>
                  <a:pt x="3611959" y="1378321"/>
                </a:lnTo>
                <a:lnTo>
                  <a:pt x="3641234" y="1520030"/>
                </a:lnTo>
                <a:lnTo>
                  <a:pt x="3659144" y="1665520"/>
                </a:lnTo>
                <a:lnTo>
                  <a:pt x="3665220" y="1814322"/>
                </a:lnTo>
                <a:lnTo>
                  <a:pt x="3659144" y="1963123"/>
                </a:lnTo>
                <a:lnTo>
                  <a:pt x="3641234" y="2108613"/>
                </a:lnTo>
                <a:lnTo>
                  <a:pt x="3611959" y="2250322"/>
                </a:lnTo>
                <a:lnTo>
                  <a:pt x="3571792" y="2387786"/>
                </a:lnTo>
                <a:lnTo>
                  <a:pt x="3521204" y="2520535"/>
                </a:lnTo>
                <a:lnTo>
                  <a:pt x="3460668" y="2648105"/>
                </a:lnTo>
                <a:lnTo>
                  <a:pt x="3390653" y="2770027"/>
                </a:lnTo>
                <a:lnTo>
                  <a:pt x="3311633" y="2885834"/>
                </a:lnTo>
                <a:lnTo>
                  <a:pt x="3224079" y="2995061"/>
                </a:lnTo>
                <a:lnTo>
                  <a:pt x="3128462" y="3097239"/>
                </a:lnTo>
                <a:lnTo>
                  <a:pt x="3025254" y="3191902"/>
                </a:lnTo>
                <a:lnTo>
                  <a:pt x="2914927" y="3278583"/>
                </a:lnTo>
                <a:lnTo>
                  <a:pt x="2797952" y="3356815"/>
                </a:lnTo>
                <a:lnTo>
                  <a:pt x="2674801" y="3426131"/>
                </a:lnTo>
                <a:lnTo>
                  <a:pt x="2545946" y="3486064"/>
                </a:lnTo>
                <a:lnTo>
                  <a:pt x="2411858" y="3536148"/>
                </a:lnTo>
                <a:lnTo>
                  <a:pt x="2273008" y="3575914"/>
                </a:lnTo>
                <a:lnTo>
                  <a:pt x="2129869" y="3604897"/>
                </a:lnTo>
                <a:lnTo>
                  <a:pt x="1982913" y="3622629"/>
                </a:lnTo>
                <a:lnTo>
                  <a:pt x="1832610" y="3628644"/>
                </a:lnTo>
                <a:lnTo>
                  <a:pt x="1682306" y="3622629"/>
                </a:lnTo>
                <a:lnTo>
                  <a:pt x="1535350" y="3604897"/>
                </a:lnTo>
                <a:lnTo>
                  <a:pt x="1392211" y="3575914"/>
                </a:lnTo>
                <a:lnTo>
                  <a:pt x="1253361" y="3536148"/>
                </a:lnTo>
                <a:lnTo>
                  <a:pt x="1119273" y="3486064"/>
                </a:lnTo>
                <a:lnTo>
                  <a:pt x="990418" y="3426131"/>
                </a:lnTo>
                <a:lnTo>
                  <a:pt x="867267" y="3356815"/>
                </a:lnTo>
                <a:lnTo>
                  <a:pt x="750292" y="3278583"/>
                </a:lnTo>
                <a:lnTo>
                  <a:pt x="639965" y="3191902"/>
                </a:lnTo>
                <a:lnTo>
                  <a:pt x="536757" y="3097239"/>
                </a:lnTo>
                <a:lnTo>
                  <a:pt x="441140" y="2995061"/>
                </a:lnTo>
                <a:lnTo>
                  <a:pt x="353586" y="2885834"/>
                </a:lnTo>
                <a:lnTo>
                  <a:pt x="274566" y="2770027"/>
                </a:lnTo>
                <a:lnTo>
                  <a:pt x="204551" y="2648105"/>
                </a:lnTo>
                <a:lnTo>
                  <a:pt x="144015" y="2520535"/>
                </a:lnTo>
                <a:lnTo>
                  <a:pt x="93427" y="2387786"/>
                </a:lnTo>
                <a:lnTo>
                  <a:pt x="53260" y="2250322"/>
                </a:lnTo>
                <a:lnTo>
                  <a:pt x="23985" y="2108613"/>
                </a:lnTo>
                <a:lnTo>
                  <a:pt x="6075" y="1963123"/>
                </a:lnTo>
                <a:lnTo>
                  <a:pt x="0" y="18143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116829" y="3038094"/>
            <a:ext cx="3019425" cy="3045460"/>
          </a:xfrm>
          <a:custGeom>
            <a:avLst/>
            <a:gdLst/>
            <a:ahLst/>
            <a:cxnLst/>
            <a:rect l="l" t="t" r="r" b="b"/>
            <a:pathLst>
              <a:path w="3019425" h="3045460">
                <a:moveTo>
                  <a:pt x="1509522" y="0"/>
                </a:moveTo>
                <a:lnTo>
                  <a:pt x="1385716" y="5046"/>
                </a:lnTo>
                <a:lnTo>
                  <a:pt x="1264668" y="19926"/>
                </a:lnTo>
                <a:lnTo>
                  <a:pt x="1146764" y="44247"/>
                </a:lnTo>
                <a:lnTo>
                  <a:pt x="1032394" y="77616"/>
                </a:lnTo>
                <a:lnTo>
                  <a:pt x="921945" y="119643"/>
                </a:lnTo>
                <a:lnTo>
                  <a:pt x="815807" y="169935"/>
                </a:lnTo>
                <a:lnTo>
                  <a:pt x="714367" y="228101"/>
                </a:lnTo>
                <a:lnTo>
                  <a:pt x="618015" y="293749"/>
                </a:lnTo>
                <a:lnTo>
                  <a:pt x="527139" y="366486"/>
                </a:lnTo>
                <a:lnTo>
                  <a:pt x="442126" y="445922"/>
                </a:lnTo>
                <a:lnTo>
                  <a:pt x="363367" y="531664"/>
                </a:lnTo>
                <a:lnTo>
                  <a:pt x="291248" y="623320"/>
                </a:lnTo>
                <a:lnTo>
                  <a:pt x="226159" y="720500"/>
                </a:lnTo>
                <a:lnTo>
                  <a:pt x="168489" y="822810"/>
                </a:lnTo>
                <a:lnTo>
                  <a:pt x="118624" y="929859"/>
                </a:lnTo>
                <a:lnTo>
                  <a:pt x="76955" y="1041255"/>
                </a:lnTo>
                <a:lnTo>
                  <a:pt x="43870" y="1156606"/>
                </a:lnTo>
                <a:lnTo>
                  <a:pt x="19756" y="1275522"/>
                </a:lnTo>
                <a:lnTo>
                  <a:pt x="5003" y="1397609"/>
                </a:lnTo>
                <a:lnTo>
                  <a:pt x="0" y="1522475"/>
                </a:lnTo>
                <a:lnTo>
                  <a:pt x="5003" y="1647342"/>
                </a:lnTo>
                <a:lnTo>
                  <a:pt x="19756" y="1769429"/>
                </a:lnTo>
                <a:lnTo>
                  <a:pt x="43870" y="1888345"/>
                </a:lnTo>
                <a:lnTo>
                  <a:pt x="76955" y="2003696"/>
                </a:lnTo>
                <a:lnTo>
                  <a:pt x="118624" y="2115092"/>
                </a:lnTo>
                <a:lnTo>
                  <a:pt x="168489" y="2222141"/>
                </a:lnTo>
                <a:lnTo>
                  <a:pt x="226159" y="2324451"/>
                </a:lnTo>
                <a:lnTo>
                  <a:pt x="291248" y="2421631"/>
                </a:lnTo>
                <a:lnTo>
                  <a:pt x="363367" y="2513287"/>
                </a:lnTo>
                <a:lnTo>
                  <a:pt x="442126" y="2599029"/>
                </a:lnTo>
                <a:lnTo>
                  <a:pt x="527139" y="2678465"/>
                </a:lnTo>
                <a:lnTo>
                  <a:pt x="618015" y="2751202"/>
                </a:lnTo>
                <a:lnTo>
                  <a:pt x="714367" y="2816850"/>
                </a:lnTo>
                <a:lnTo>
                  <a:pt x="815807" y="2875016"/>
                </a:lnTo>
                <a:lnTo>
                  <a:pt x="921945" y="2925308"/>
                </a:lnTo>
                <a:lnTo>
                  <a:pt x="1032394" y="2967335"/>
                </a:lnTo>
                <a:lnTo>
                  <a:pt x="1146764" y="3000704"/>
                </a:lnTo>
                <a:lnTo>
                  <a:pt x="1264668" y="3025025"/>
                </a:lnTo>
                <a:lnTo>
                  <a:pt x="1385716" y="3039905"/>
                </a:lnTo>
                <a:lnTo>
                  <a:pt x="1509522" y="3044951"/>
                </a:lnTo>
                <a:lnTo>
                  <a:pt x="1633327" y="3039905"/>
                </a:lnTo>
                <a:lnTo>
                  <a:pt x="1754375" y="3025025"/>
                </a:lnTo>
                <a:lnTo>
                  <a:pt x="1872279" y="3000704"/>
                </a:lnTo>
                <a:lnTo>
                  <a:pt x="1986649" y="2967335"/>
                </a:lnTo>
                <a:lnTo>
                  <a:pt x="2097098" y="2925308"/>
                </a:lnTo>
                <a:lnTo>
                  <a:pt x="2203236" y="2875016"/>
                </a:lnTo>
                <a:lnTo>
                  <a:pt x="2304676" y="2816850"/>
                </a:lnTo>
                <a:lnTo>
                  <a:pt x="2401028" y="2751202"/>
                </a:lnTo>
                <a:lnTo>
                  <a:pt x="2491904" y="2678465"/>
                </a:lnTo>
                <a:lnTo>
                  <a:pt x="2576917" y="2599029"/>
                </a:lnTo>
                <a:lnTo>
                  <a:pt x="2655676" y="2513287"/>
                </a:lnTo>
                <a:lnTo>
                  <a:pt x="2727795" y="2421631"/>
                </a:lnTo>
                <a:lnTo>
                  <a:pt x="2792884" y="2324451"/>
                </a:lnTo>
                <a:lnTo>
                  <a:pt x="2850554" y="2222141"/>
                </a:lnTo>
                <a:lnTo>
                  <a:pt x="2900419" y="2115092"/>
                </a:lnTo>
                <a:lnTo>
                  <a:pt x="2942088" y="2003696"/>
                </a:lnTo>
                <a:lnTo>
                  <a:pt x="2975173" y="1888345"/>
                </a:lnTo>
                <a:lnTo>
                  <a:pt x="2999287" y="1769429"/>
                </a:lnTo>
                <a:lnTo>
                  <a:pt x="3014040" y="1647342"/>
                </a:lnTo>
                <a:lnTo>
                  <a:pt x="3019044" y="1522475"/>
                </a:lnTo>
                <a:lnTo>
                  <a:pt x="3014040" y="1397609"/>
                </a:lnTo>
                <a:lnTo>
                  <a:pt x="2999287" y="1275522"/>
                </a:lnTo>
                <a:lnTo>
                  <a:pt x="2975173" y="1156606"/>
                </a:lnTo>
                <a:lnTo>
                  <a:pt x="2942088" y="1041255"/>
                </a:lnTo>
                <a:lnTo>
                  <a:pt x="2900419" y="929859"/>
                </a:lnTo>
                <a:lnTo>
                  <a:pt x="2850554" y="822810"/>
                </a:lnTo>
                <a:lnTo>
                  <a:pt x="2792884" y="720500"/>
                </a:lnTo>
                <a:lnTo>
                  <a:pt x="2727795" y="623320"/>
                </a:lnTo>
                <a:lnTo>
                  <a:pt x="2655676" y="531664"/>
                </a:lnTo>
                <a:lnTo>
                  <a:pt x="2576917" y="445922"/>
                </a:lnTo>
                <a:lnTo>
                  <a:pt x="2491904" y="366486"/>
                </a:lnTo>
                <a:lnTo>
                  <a:pt x="2401028" y="293749"/>
                </a:lnTo>
                <a:lnTo>
                  <a:pt x="2304676" y="228101"/>
                </a:lnTo>
                <a:lnTo>
                  <a:pt x="2203236" y="169935"/>
                </a:lnTo>
                <a:lnTo>
                  <a:pt x="2097098" y="119643"/>
                </a:lnTo>
                <a:lnTo>
                  <a:pt x="1986649" y="77616"/>
                </a:lnTo>
                <a:lnTo>
                  <a:pt x="1872279" y="44247"/>
                </a:lnTo>
                <a:lnTo>
                  <a:pt x="1754375" y="19926"/>
                </a:lnTo>
                <a:lnTo>
                  <a:pt x="1633327" y="5046"/>
                </a:lnTo>
                <a:lnTo>
                  <a:pt x="1509522" y="0"/>
                </a:lnTo>
                <a:close/>
              </a:path>
            </a:pathLst>
          </a:custGeom>
          <a:solidFill>
            <a:srgbClr val="6EAA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116829" y="3038094"/>
            <a:ext cx="3019425" cy="3045460"/>
          </a:xfrm>
          <a:custGeom>
            <a:avLst/>
            <a:gdLst/>
            <a:ahLst/>
            <a:cxnLst/>
            <a:rect l="l" t="t" r="r" b="b"/>
            <a:pathLst>
              <a:path w="3019425" h="3045460">
                <a:moveTo>
                  <a:pt x="0" y="1522475"/>
                </a:moveTo>
                <a:lnTo>
                  <a:pt x="5003" y="1397609"/>
                </a:lnTo>
                <a:lnTo>
                  <a:pt x="19756" y="1275522"/>
                </a:lnTo>
                <a:lnTo>
                  <a:pt x="43870" y="1156606"/>
                </a:lnTo>
                <a:lnTo>
                  <a:pt x="76955" y="1041255"/>
                </a:lnTo>
                <a:lnTo>
                  <a:pt x="118624" y="929859"/>
                </a:lnTo>
                <a:lnTo>
                  <a:pt x="168489" y="822810"/>
                </a:lnTo>
                <a:lnTo>
                  <a:pt x="226159" y="720500"/>
                </a:lnTo>
                <a:lnTo>
                  <a:pt x="291248" y="623320"/>
                </a:lnTo>
                <a:lnTo>
                  <a:pt x="363367" y="531664"/>
                </a:lnTo>
                <a:lnTo>
                  <a:pt x="442126" y="445922"/>
                </a:lnTo>
                <a:lnTo>
                  <a:pt x="527139" y="366486"/>
                </a:lnTo>
                <a:lnTo>
                  <a:pt x="618015" y="293749"/>
                </a:lnTo>
                <a:lnTo>
                  <a:pt x="714367" y="228101"/>
                </a:lnTo>
                <a:lnTo>
                  <a:pt x="815807" y="169935"/>
                </a:lnTo>
                <a:lnTo>
                  <a:pt x="921945" y="119643"/>
                </a:lnTo>
                <a:lnTo>
                  <a:pt x="1032394" y="77616"/>
                </a:lnTo>
                <a:lnTo>
                  <a:pt x="1146764" y="44247"/>
                </a:lnTo>
                <a:lnTo>
                  <a:pt x="1264668" y="19926"/>
                </a:lnTo>
                <a:lnTo>
                  <a:pt x="1385716" y="5046"/>
                </a:lnTo>
                <a:lnTo>
                  <a:pt x="1509522" y="0"/>
                </a:lnTo>
                <a:lnTo>
                  <a:pt x="1633327" y="5046"/>
                </a:lnTo>
                <a:lnTo>
                  <a:pt x="1754375" y="19926"/>
                </a:lnTo>
                <a:lnTo>
                  <a:pt x="1872279" y="44247"/>
                </a:lnTo>
                <a:lnTo>
                  <a:pt x="1986649" y="77616"/>
                </a:lnTo>
                <a:lnTo>
                  <a:pt x="2097098" y="119643"/>
                </a:lnTo>
                <a:lnTo>
                  <a:pt x="2203236" y="169935"/>
                </a:lnTo>
                <a:lnTo>
                  <a:pt x="2304676" y="228101"/>
                </a:lnTo>
                <a:lnTo>
                  <a:pt x="2401028" y="293749"/>
                </a:lnTo>
                <a:lnTo>
                  <a:pt x="2491904" y="366486"/>
                </a:lnTo>
                <a:lnTo>
                  <a:pt x="2576917" y="445922"/>
                </a:lnTo>
                <a:lnTo>
                  <a:pt x="2655676" y="531664"/>
                </a:lnTo>
                <a:lnTo>
                  <a:pt x="2727795" y="623320"/>
                </a:lnTo>
                <a:lnTo>
                  <a:pt x="2792884" y="720500"/>
                </a:lnTo>
                <a:lnTo>
                  <a:pt x="2850554" y="822810"/>
                </a:lnTo>
                <a:lnTo>
                  <a:pt x="2900419" y="929859"/>
                </a:lnTo>
                <a:lnTo>
                  <a:pt x="2942088" y="1041255"/>
                </a:lnTo>
                <a:lnTo>
                  <a:pt x="2975173" y="1156606"/>
                </a:lnTo>
                <a:lnTo>
                  <a:pt x="2999287" y="1275522"/>
                </a:lnTo>
                <a:lnTo>
                  <a:pt x="3014040" y="1397609"/>
                </a:lnTo>
                <a:lnTo>
                  <a:pt x="3019044" y="1522475"/>
                </a:lnTo>
                <a:lnTo>
                  <a:pt x="3014040" y="1647342"/>
                </a:lnTo>
                <a:lnTo>
                  <a:pt x="2999287" y="1769429"/>
                </a:lnTo>
                <a:lnTo>
                  <a:pt x="2975173" y="1888345"/>
                </a:lnTo>
                <a:lnTo>
                  <a:pt x="2942088" y="2003696"/>
                </a:lnTo>
                <a:lnTo>
                  <a:pt x="2900419" y="2115092"/>
                </a:lnTo>
                <a:lnTo>
                  <a:pt x="2850554" y="2222141"/>
                </a:lnTo>
                <a:lnTo>
                  <a:pt x="2792884" y="2324451"/>
                </a:lnTo>
                <a:lnTo>
                  <a:pt x="2727795" y="2421631"/>
                </a:lnTo>
                <a:lnTo>
                  <a:pt x="2655676" y="2513287"/>
                </a:lnTo>
                <a:lnTo>
                  <a:pt x="2576917" y="2599029"/>
                </a:lnTo>
                <a:lnTo>
                  <a:pt x="2491904" y="2678465"/>
                </a:lnTo>
                <a:lnTo>
                  <a:pt x="2401028" y="2751202"/>
                </a:lnTo>
                <a:lnTo>
                  <a:pt x="2304676" y="2816850"/>
                </a:lnTo>
                <a:lnTo>
                  <a:pt x="2203236" y="2875016"/>
                </a:lnTo>
                <a:lnTo>
                  <a:pt x="2097098" y="2925308"/>
                </a:lnTo>
                <a:lnTo>
                  <a:pt x="1986649" y="2967335"/>
                </a:lnTo>
                <a:lnTo>
                  <a:pt x="1872279" y="3000704"/>
                </a:lnTo>
                <a:lnTo>
                  <a:pt x="1754375" y="3025025"/>
                </a:lnTo>
                <a:lnTo>
                  <a:pt x="1633327" y="3039905"/>
                </a:lnTo>
                <a:lnTo>
                  <a:pt x="1509522" y="3044951"/>
                </a:lnTo>
                <a:lnTo>
                  <a:pt x="1385716" y="3039905"/>
                </a:lnTo>
                <a:lnTo>
                  <a:pt x="1264668" y="3025025"/>
                </a:lnTo>
                <a:lnTo>
                  <a:pt x="1146764" y="3000704"/>
                </a:lnTo>
                <a:lnTo>
                  <a:pt x="1032394" y="2967335"/>
                </a:lnTo>
                <a:lnTo>
                  <a:pt x="921945" y="2925308"/>
                </a:lnTo>
                <a:lnTo>
                  <a:pt x="815807" y="2875016"/>
                </a:lnTo>
                <a:lnTo>
                  <a:pt x="714367" y="2816850"/>
                </a:lnTo>
                <a:lnTo>
                  <a:pt x="618015" y="2751202"/>
                </a:lnTo>
                <a:lnTo>
                  <a:pt x="527139" y="2678465"/>
                </a:lnTo>
                <a:lnTo>
                  <a:pt x="442126" y="2599029"/>
                </a:lnTo>
                <a:lnTo>
                  <a:pt x="363367" y="2513287"/>
                </a:lnTo>
                <a:lnTo>
                  <a:pt x="291248" y="2421631"/>
                </a:lnTo>
                <a:lnTo>
                  <a:pt x="226159" y="2324451"/>
                </a:lnTo>
                <a:lnTo>
                  <a:pt x="168489" y="2222141"/>
                </a:lnTo>
                <a:lnTo>
                  <a:pt x="118624" y="2115092"/>
                </a:lnTo>
                <a:lnTo>
                  <a:pt x="76955" y="2003696"/>
                </a:lnTo>
                <a:lnTo>
                  <a:pt x="43870" y="1888345"/>
                </a:lnTo>
                <a:lnTo>
                  <a:pt x="19756" y="1769429"/>
                </a:lnTo>
                <a:lnTo>
                  <a:pt x="5003" y="1647342"/>
                </a:lnTo>
                <a:lnTo>
                  <a:pt x="0" y="152247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695998" y="3338254"/>
            <a:ext cx="192023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ub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0190" y="3640073"/>
            <a:ext cx="2501265" cy="2443480"/>
          </a:xfrm>
          <a:custGeom>
            <a:avLst/>
            <a:gdLst/>
            <a:ahLst/>
            <a:cxnLst/>
            <a:rect l="l" t="t" r="r" b="b"/>
            <a:pathLst>
              <a:path w="2501265" h="2443479">
                <a:moveTo>
                  <a:pt x="1250442" y="0"/>
                </a:moveTo>
                <a:lnTo>
                  <a:pt x="1147886" y="4049"/>
                </a:lnTo>
                <a:lnTo>
                  <a:pt x="1047613" y="15987"/>
                </a:lnTo>
                <a:lnTo>
                  <a:pt x="949946" y="35499"/>
                </a:lnTo>
                <a:lnTo>
                  <a:pt x="855205" y="62271"/>
                </a:lnTo>
                <a:lnTo>
                  <a:pt x="763713" y="95989"/>
                </a:lnTo>
                <a:lnTo>
                  <a:pt x="675791" y="136339"/>
                </a:lnTo>
                <a:lnTo>
                  <a:pt x="591762" y="183005"/>
                </a:lnTo>
                <a:lnTo>
                  <a:pt x="511946" y="235675"/>
                </a:lnTo>
                <a:lnTo>
                  <a:pt x="436667" y="294032"/>
                </a:lnTo>
                <a:lnTo>
                  <a:pt x="366245" y="357763"/>
                </a:lnTo>
                <a:lnTo>
                  <a:pt x="301003" y="426554"/>
                </a:lnTo>
                <a:lnTo>
                  <a:pt x="241262" y="500090"/>
                </a:lnTo>
                <a:lnTo>
                  <a:pt x="187344" y="578057"/>
                </a:lnTo>
                <a:lnTo>
                  <a:pt x="139571" y="660141"/>
                </a:lnTo>
                <a:lnTo>
                  <a:pt x="98265" y="746027"/>
                </a:lnTo>
                <a:lnTo>
                  <a:pt x="63748" y="835400"/>
                </a:lnTo>
                <a:lnTo>
                  <a:pt x="36341" y="927947"/>
                </a:lnTo>
                <a:lnTo>
                  <a:pt x="16366" y="1023353"/>
                </a:lnTo>
                <a:lnTo>
                  <a:pt x="4145" y="1121304"/>
                </a:lnTo>
                <a:lnTo>
                  <a:pt x="0" y="1221486"/>
                </a:lnTo>
                <a:lnTo>
                  <a:pt x="4145" y="1321667"/>
                </a:lnTo>
                <a:lnTo>
                  <a:pt x="16366" y="1419618"/>
                </a:lnTo>
                <a:lnTo>
                  <a:pt x="36341" y="1515024"/>
                </a:lnTo>
                <a:lnTo>
                  <a:pt x="63748" y="1607571"/>
                </a:lnTo>
                <a:lnTo>
                  <a:pt x="98265" y="1696944"/>
                </a:lnTo>
                <a:lnTo>
                  <a:pt x="139571" y="1782830"/>
                </a:lnTo>
                <a:lnTo>
                  <a:pt x="187344" y="1864914"/>
                </a:lnTo>
                <a:lnTo>
                  <a:pt x="241262" y="1942881"/>
                </a:lnTo>
                <a:lnTo>
                  <a:pt x="301003" y="2016417"/>
                </a:lnTo>
                <a:lnTo>
                  <a:pt x="366245" y="2085208"/>
                </a:lnTo>
                <a:lnTo>
                  <a:pt x="436667" y="2148939"/>
                </a:lnTo>
                <a:lnTo>
                  <a:pt x="511946" y="2207296"/>
                </a:lnTo>
                <a:lnTo>
                  <a:pt x="591762" y="2259966"/>
                </a:lnTo>
                <a:lnTo>
                  <a:pt x="675791" y="2306632"/>
                </a:lnTo>
                <a:lnTo>
                  <a:pt x="763713" y="2346982"/>
                </a:lnTo>
                <a:lnTo>
                  <a:pt x="855205" y="2380700"/>
                </a:lnTo>
                <a:lnTo>
                  <a:pt x="949946" y="2407472"/>
                </a:lnTo>
                <a:lnTo>
                  <a:pt x="1047613" y="2426984"/>
                </a:lnTo>
                <a:lnTo>
                  <a:pt x="1147886" y="2438922"/>
                </a:lnTo>
                <a:lnTo>
                  <a:pt x="1250442" y="2442972"/>
                </a:lnTo>
                <a:lnTo>
                  <a:pt x="1352997" y="2438922"/>
                </a:lnTo>
                <a:lnTo>
                  <a:pt x="1453270" y="2426984"/>
                </a:lnTo>
                <a:lnTo>
                  <a:pt x="1550937" y="2407472"/>
                </a:lnTo>
                <a:lnTo>
                  <a:pt x="1645678" y="2380700"/>
                </a:lnTo>
                <a:lnTo>
                  <a:pt x="1737170" y="2346982"/>
                </a:lnTo>
                <a:lnTo>
                  <a:pt x="1825092" y="2306632"/>
                </a:lnTo>
                <a:lnTo>
                  <a:pt x="1909121" y="2259966"/>
                </a:lnTo>
                <a:lnTo>
                  <a:pt x="1988937" y="2207296"/>
                </a:lnTo>
                <a:lnTo>
                  <a:pt x="2064216" y="2148939"/>
                </a:lnTo>
                <a:lnTo>
                  <a:pt x="2134638" y="2085208"/>
                </a:lnTo>
                <a:lnTo>
                  <a:pt x="2199880" y="2016417"/>
                </a:lnTo>
                <a:lnTo>
                  <a:pt x="2259621" y="1942881"/>
                </a:lnTo>
                <a:lnTo>
                  <a:pt x="2313539" y="1864914"/>
                </a:lnTo>
                <a:lnTo>
                  <a:pt x="2361312" y="1782830"/>
                </a:lnTo>
                <a:lnTo>
                  <a:pt x="2402618" y="1696944"/>
                </a:lnTo>
                <a:lnTo>
                  <a:pt x="2437135" y="1607571"/>
                </a:lnTo>
                <a:lnTo>
                  <a:pt x="2464542" y="1515024"/>
                </a:lnTo>
                <a:lnTo>
                  <a:pt x="2484517" y="1419618"/>
                </a:lnTo>
                <a:lnTo>
                  <a:pt x="2496738" y="1321667"/>
                </a:lnTo>
                <a:lnTo>
                  <a:pt x="2500884" y="1221486"/>
                </a:lnTo>
                <a:lnTo>
                  <a:pt x="2496738" y="1121304"/>
                </a:lnTo>
                <a:lnTo>
                  <a:pt x="2484517" y="1023353"/>
                </a:lnTo>
                <a:lnTo>
                  <a:pt x="2464542" y="927947"/>
                </a:lnTo>
                <a:lnTo>
                  <a:pt x="2437135" y="835400"/>
                </a:lnTo>
                <a:lnTo>
                  <a:pt x="2402618" y="746027"/>
                </a:lnTo>
                <a:lnTo>
                  <a:pt x="2361312" y="660141"/>
                </a:lnTo>
                <a:lnTo>
                  <a:pt x="2313539" y="578057"/>
                </a:lnTo>
                <a:lnTo>
                  <a:pt x="2259621" y="500090"/>
                </a:lnTo>
                <a:lnTo>
                  <a:pt x="2199880" y="426554"/>
                </a:lnTo>
                <a:lnTo>
                  <a:pt x="2134638" y="357763"/>
                </a:lnTo>
                <a:lnTo>
                  <a:pt x="2064216" y="294032"/>
                </a:lnTo>
                <a:lnTo>
                  <a:pt x="1988937" y="235675"/>
                </a:lnTo>
                <a:lnTo>
                  <a:pt x="1909121" y="183005"/>
                </a:lnTo>
                <a:lnTo>
                  <a:pt x="1825092" y="136339"/>
                </a:lnTo>
                <a:lnTo>
                  <a:pt x="1737170" y="95989"/>
                </a:lnTo>
                <a:lnTo>
                  <a:pt x="1645678" y="62271"/>
                </a:lnTo>
                <a:lnTo>
                  <a:pt x="1550937" y="35499"/>
                </a:lnTo>
                <a:lnTo>
                  <a:pt x="1453270" y="15987"/>
                </a:lnTo>
                <a:lnTo>
                  <a:pt x="1352997" y="4049"/>
                </a:lnTo>
                <a:lnTo>
                  <a:pt x="125044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330190" y="3640073"/>
            <a:ext cx="2501265" cy="2443480"/>
          </a:xfrm>
          <a:custGeom>
            <a:avLst/>
            <a:gdLst/>
            <a:ahLst/>
            <a:cxnLst/>
            <a:rect l="l" t="t" r="r" b="b"/>
            <a:pathLst>
              <a:path w="2501265" h="2443479">
                <a:moveTo>
                  <a:pt x="0" y="1221486"/>
                </a:moveTo>
                <a:lnTo>
                  <a:pt x="4145" y="1121304"/>
                </a:lnTo>
                <a:lnTo>
                  <a:pt x="16366" y="1023353"/>
                </a:lnTo>
                <a:lnTo>
                  <a:pt x="36341" y="927947"/>
                </a:lnTo>
                <a:lnTo>
                  <a:pt x="63748" y="835400"/>
                </a:lnTo>
                <a:lnTo>
                  <a:pt x="98265" y="746027"/>
                </a:lnTo>
                <a:lnTo>
                  <a:pt x="139571" y="660141"/>
                </a:lnTo>
                <a:lnTo>
                  <a:pt x="187344" y="578057"/>
                </a:lnTo>
                <a:lnTo>
                  <a:pt x="241262" y="500090"/>
                </a:lnTo>
                <a:lnTo>
                  <a:pt x="301003" y="426554"/>
                </a:lnTo>
                <a:lnTo>
                  <a:pt x="366245" y="357763"/>
                </a:lnTo>
                <a:lnTo>
                  <a:pt x="436667" y="294032"/>
                </a:lnTo>
                <a:lnTo>
                  <a:pt x="511946" y="235675"/>
                </a:lnTo>
                <a:lnTo>
                  <a:pt x="591762" y="183005"/>
                </a:lnTo>
                <a:lnTo>
                  <a:pt x="675791" y="136339"/>
                </a:lnTo>
                <a:lnTo>
                  <a:pt x="763713" y="95989"/>
                </a:lnTo>
                <a:lnTo>
                  <a:pt x="855205" y="62271"/>
                </a:lnTo>
                <a:lnTo>
                  <a:pt x="949946" y="35499"/>
                </a:lnTo>
                <a:lnTo>
                  <a:pt x="1047613" y="15987"/>
                </a:lnTo>
                <a:lnTo>
                  <a:pt x="1147886" y="4049"/>
                </a:lnTo>
                <a:lnTo>
                  <a:pt x="1250442" y="0"/>
                </a:lnTo>
                <a:lnTo>
                  <a:pt x="1352997" y="4049"/>
                </a:lnTo>
                <a:lnTo>
                  <a:pt x="1453270" y="15987"/>
                </a:lnTo>
                <a:lnTo>
                  <a:pt x="1550937" y="35499"/>
                </a:lnTo>
                <a:lnTo>
                  <a:pt x="1645678" y="62271"/>
                </a:lnTo>
                <a:lnTo>
                  <a:pt x="1737170" y="95989"/>
                </a:lnTo>
                <a:lnTo>
                  <a:pt x="1825092" y="136339"/>
                </a:lnTo>
                <a:lnTo>
                  <a:pt x="1909121" y="183005"/>
                </a:lnTo>
                <a:lnTo>
                  <a:pt x="1988937" y="235675"/>
                </a:lnTo>
                <a:lnTo>
                  <a:pt x="2064216" y="294032"/>
                </a:lnTo>
                <a:lnTo>
                  <a:pt x="2134638" y="357763"/>
                </a:lnTo>
                <a:lnTo>
                  <a:pt x="2199880" y="426554"/>
                </a:lnTo>
                <a:lnTo>
                  <a:pt x="2259621" y="500090"/>
                </a:lnTo>
                <a:lnTo>
                  <a:pt x="2313539" y="578057"/>
                </a:lnTo>
                <a:lnTo>
                  <a:pt x="2361312" y="660141"/>
                </a:lnTo>
                <a:lnTo>
                  <a:pt x="2402618" y="746027"/>
                </a:lnTo>
                <a:lnTo>
                  <a:pt x="2437135" y="835400"/>
                </a:lnTo>
                <a:lnTo>
                  <a:pt x="2464542" y="927947"/>
                </a:lnTo>
                <a:lnTo>
                  <a:pt x="2484517" y="1023353"/>
                </a:lnTo>
                <a:lnTo>
                  <a:pt x="2496738" y="1121304"/>
                </a:lnTo>
                <a:lnTo>
                  <a:pt x="2500884" y="1221486"/>
                </a:lnTo>
                <a:lnTo>
                  <a:pt x="2496738" y="1321667"/>
                </a:lnTo>
                <a:lnTo>
                  <a:pt x="2484517" y="1419618"/>
                </a:lnTo>
                <a:lnTo>
                  <a:pt x="2464542" y="1515024"/>
                </a:lnTo>
                <a:lnTo>
                  <a:pt x="2437135" y="1607571"/>
                </a:lnTo>
                <a:lnTo>
                  <a:pt x="2402618" y="1696944"/>
                </a:lnTo>
                <a:lnTo>
                  <a:pt x="2361312" y="1782830"/>
                </a:lnTo>
                <a:lnTo>
                  <a:pt x="2313539" y="1864914"/>
                </a:lnTo>
                <a:lnTo>
                  <a:pt x="2259621" y="1942881"/>
                </a:lnTo>
                <a:lnTo>
                  <a:pt x="2199880" y="2016417"/>
                </a:lnTo>
                <a:lnTo>
                  <a:pt x="2134638" y="2085208"/>
                </a:lnTo>
                <a:lnTo>
                  <a:pt x="2064216" y="2148939"/>
                </a:lnTo>
                <a:lnTo>
                  <a:pt x="1988937" y="2207296"/>
                </a:lnTo>
                <a:lnTo>
                  <a:pt x="1909121" y="2259966"/>
                </a:lnTo>
                <a:lnTo>
                  <a:pt x="1825092" y="2306632"/>
                </a:lnTo>
                <a:lnTo>
                  <a:pt x="1737170" y="2346982"/>
                </a:lnTo>
                <a:lnTo>
                  <a:pt x="1645678" y="2380700"/>
                </a:lnTo>
                <a:lnTo>
                  <a:pt x="1550937" y="2407472"/>
                </a:lnTo>
                <a:lnTo>
                  <a:pt x="1453270" y="2426984"/>
                </a:lnTo>
                <a:lnTo>
                  <a:pt x="1352997" y="2438922"/>
                </a:lnTo>
                <a:lnTo>
                  <a:pt x="1250442" y="2442972"/>
                </a:lnTo>
                <a:lnTo>
                  <a:pt x="1147886" y="2438922"/>
                </a:lnTo>
                <a:lnTo>
                  <a:pt x="1047613" y="2426984"/>
                </a:lnTo>
                <a:lnTo>
                  <a:pt x="949946" y="2407472"/>
                </a:lnTo>
                <a:lnTo>
                  <a:pt x="855205" y="2380700"/>
                </a:lnTo>
                <a:lnTo>
                  <a:pt x="763713" y="2346982"/>
                </a:lnTo>
                <a:lnTo>
                  <a:pt x="675791" y="2306632"/>
                </a:lnTo>
                <a:lnTo>
                  <a:pt x="591762" y="2259966"/>
                </a:lnTo>
                <a:lnTo>
                  <a:pt x="511946" y="2207296"/>
                </a:lnTo>
                <a:lnTo>
                  <a:pt x="436667" y="2148939"/>
                </a:lnTo>
                <a:lnTo>
                  <a:pt x="366245" y="2085208"/>
                </a:lnTo>
                <a:lnTo>
                  <a:pt x="301003" y="2016417"/>
                </a:lnTo>
                <a:lnTo>
                  <a:pt x="241262" y="1942881"/>
                </a:lnTo>
                <a:lnTo>
                  <a:pt x="187344" y="1864914"/>
                </a:lnTo>
                <a:lnTo>
                  <a:pt x="139571" y="1782830"/>
                </a:lnTo>
                <a:lnTo>
                  <a:pt x="98265" y="1696944"/>
                </a:lnTo>
                <a:lnTo>
                  <a:pt x="63748" y="1607571"/>
                </a:lnTo>
                <a:lnTo>
                  <a:pt x="36341" y="1515024"/>
                </a:lnTo>
                <a:lnTo>
                  <a:pt x="16366" y="1419618"/>
                </a:lnTo>
                <a:lnTo>
                  <a:pt x="4145" y="1321667"/>
                </a:lnTo>
                <a:lnTo>
                  <a:pt x="0" y="12214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5834697" y="3918058"/>
            <a:ext cx="149225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9554">
              <a:lnSpc>
                <a:spcPct val="125000"/>
              </a:lnSpc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Wi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SNAP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-K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31585" y="4513326"/>
            <a:ext cx="1744980" cy="1579245"/>
          </a:xfrm>
          <a:custGeom>
            <a:avLst/>
            <a:gdLst/>
            <a:ahLst/>
            <a:cxnLst/>
            <a:rect l="l" t="t" r="r" b="b"/>
            <a:pathLst>
              <a:path w="1744979" h="1579245">
                <a:moveTo>
                  <a:pt x="872490" y="0"/>
                </a:moveTo>
                <a:lnTo>
                  <a:pt x="800932" y="2616"/>
                </a:lnTo>
                <a:lnTo>
                  <a:pt x="730967" y="10332"/>
                </a:lnTo>
                <a:lnTo>
                  <a:pt x="662820" y="22943"/>
                </a:lnTo>
                <a:lnTo>
                  <a:pt x="596715" y="40245"/>
                </a:lnTo>
                <a:lnTo>
                  <a:pt x="532877" y="62037"/>
                </a:lnTo>
                <a:lnTo>
                  <a:pt x="471530" y="88115"/>
                </a:lnTo>
                <a:lnTo>
                  <a:pt x="412899" y="118275"/>
                </a:lnTo>
                <a:lnTo>
                  <a:pt x="357208" y="152314"/>
                </a:lnTo>
                <a:lnTo>
                  <a:pt x="304682" y="190030"/>
                </a:lnTo>
                <a:lnTo>
                  <a:pt x="255546" y="231219"/>
                </a:lnTo>
                <a:lnTo>
                  <a:pt x="210023" y="275678"/>
                </a:lnTo>
                <a:lnTo>
                  <a:pt x="168339" y="323203"/>
                </a:lnTo>
                <a:lnTo>
                  <a:pt x="130718" y="373593"/>
                </a:lnTo>
                <a:lnTo>
                  <a:pt x="97385" y="426642"/>
                </a:lnTo>
                <a:lnTo>
                  <a:pt x="68564" y="482149"/>
                </a:lnTo>
                <a:lnTo>
                  <a:pt x="44480" y="539910"/>
                </a:lnTo>
                <a:lnTo>
                  <a:pt x="25356" y="599722"/>
                </a:lnTo>
                <a:lnTo>
                  <a:pt x="11419" y="661382"/>
                </a:lnTo>
                <a:lnTo>
                  <a:pt x="2892" y="724686"/>
                </a:lnTo>
                <a:lnTo>
                  <a:pt x="0" y="789432"/>
                </a:lnTo>
                <a:lnTo>
                  <a:pt x="2892" y="854177"/>
                </a:lnTo>
                <a:lnTo>
                  <a:pt x="11419" y="917481"/>
                </a:lnTo>
                <a:lnTo>
                  <a:pt x="25356" y="979141"/>
                </a:lnTo>
                <a:lnTo>
                  <a:pt x="44480" y="1038953"/>
                </a:lnTo>
                <a:lnTo>
                  <a:pt x="68564" y="1096714"/>
                </a:lnTo>
                <a:lnTo>
                  <a:pt x="97385" y="1152221"/>
                </a:lnTo>
                <a:lnTo>
                  <a:pt x="130718" y="1205270"/>
                </a:lnTo>
                <a:lnTo>
                  <a:pt x="168339" y="1255660"/>
                </a:lnTo>
                <a:lnTo>
                  <a:pt x="210023" y="1303185"/>
                </a:lnTo>
                <a:lnTo>
                  <a:pt x="255546" y="1347644"/>
                </a:lnTo>
                <a:lnTo>
                  <a:pt x="304682" y="1388833"/>
                </a:lnTo>
                <a:lnTo>
                  <a:pt x="357208" y="1426549"/>
                </a:lnTo>
                <a:lnTo>
                  <a:pt x="412899" y="1460588"/>
                </a:lnTo>
                <a:lnTo>
                  <a:pt x="471530" y="1490748"/>
                </a:lnTo>
                <a:lnTo>
                  <a:pt x="532877" y="1516826"/>
                </a:lnTo>
                <a:lnTo>
                  <a:pt x="596715" y="1538618"/>
                </a:lnTo>
                <a:lnTo>
                  <a:pt x="662820" y="1555920"/>
                </a:lnTo>
                <a:lnTo>
                  <a:pt x="730967" y="1568531"/>
                </a:lnTo>
                <a:lnTo>
                  <a:pt x="800932" y="1576247"/>
                </a:lnTo>
                <a:lnTo>
                  <a:pt x="872490" y="1578864"/>
                </a:lnTo>
                <a:lnTo>
                  <a:pt x="944047" y="1576247"/>
                </a:lnTo>
                <a:lnTo>
                  <a:pt x="1014012" y="1568531"/>
                </a:lnTo>
                <a:lnTo>
                  <a:pt x="1082159" y="1555920"/>
                </a:lnTo>
                <a:lnTo>
                  <a:pt x="1148264" y="1538618"/>
                </a:lnTo>
                <a:lnTo>
                  <a:pt x="1212102" y="1516826"/>
                </a:lnTo>
                <a:lnTo>
                  <a:pt x="1273449" y="1490748"/>
                </a:lnTo>
                <a:lnTo>
                  <a:pt x="1332080" y="1460588"/>
                </a:lnTo>
                <a:lnTo>
                  <a:pt x="1387771" y="1426549"/>
                </a:lnTo>
                <a:lnTo>
                  <a:pt x="1440297" y="1388833"/>
                </a:lnTo>
                <a:lnTo>
                  <a:pt x="1489433" y="1347644"/>
                </a:lnTo>
                <a:lnTo>
                  <a:pt x="1534956" y="1303185"/>
                </a:lnTo>
                <a:lnTo>
                  <a:pt x="1576640" y="1255660"/>
                </a:lnTo>
                <a:lnTo>
                  <a:pt x="1614261" y="1205270"/>
                </a:lnTo>
                <a:lnTo>
                  <a:pt x="1647594" y="1152221"/>
                </a:lnTo>
                <a:lnTo>
                  <a:pt x="1676415" y="1096714"/>
                </a:lnTo>
                <a:lnTo>
                  <a:pt x="1700499" y="1038953"/>
                </a:lnTo>
                <a:lnTo>
                  <a:pt x="1719623" y="979141"/>
                </a:lnTo>
                <a:lnTo>
                  <a:pt x="1733560" y="917481"/>
                </a:lnTo>
                <a:lnTo>
                  <a:pt x="1742087" y="854177"/>
                </a:lnTo>
                <a:lnTo>
                  <a:pt x="1744980" y="789432"/>
                </a:lnTo>
                <a:lnTo>
                  <a:pt x="1742087" y="724686"/>
                </a:lnTo>
                <a:lnTo>
                  <a:pt x="1733560" y="661382"/>
                </a:lnTo>
                <a:lnTo>
                  <a:pt x="1719623" y="599722"/>
                </a:lnTo>
                <a:lnTo>
                  <a:pt x="1700499" y="539910"/>
                </a:lnTo>
                <a:lnTo>
                  <a:pt x="1676415" y="482149"/>
                </a:lnTo>
                <a:lnTo>
                  <a:pt x="1647594" y="426642"/>
                </a:lnTo>
                <a:lnTo>
                  <a:pt x="1614261" y="373593"/>
                </a:lnTo>
                <a:lnTo>
                  <a:pt x="1576640" y="323203"/>
                </a:lnTo>
                <a:lnTo>
                  <a:pt x="1534956" y="275678"/>
                </a:lnTo>
                <a:lnTo>
                  <a:pt x="1489433" y="231219"/>
                </a:lnTo>
                <a:lnTo>
                  <a:pt x="1440297" y="190030"/>
                </a:lnTo>
                <a:lnTo>
                  <a:pt x="1387771" y="152314"/>
                </a:lnTo>
                <a:lnTo>
                  <a:pt x="1332080" y="118275"/>
                </a:lnTo>
                <a:lnTo>
                  <a:pt x="1273449" y="88115"/>
                </a:lnTo>
                <a:lnTo>
                  <a:pt x="1212102" y="62037"/>
                </a:lnTo>
                <a:lnTo>
                  <a:pt x="1148264" y="40245"/>
                </a:lnTo>
                <a:lnTo>
                  <a:pt x="1082159" y="22943"/>
                </a:lnTo>
                <a:lnTo>
                  <a:pt x="1014012" y="10332"/>
                </a:lnTo>
                <a:lnTo>
                  <a:pt x="944047" y="2616"/>
                </a:lnTo>
                <a:lnTo>
                  <a:pt x="872490" y="0"/>
                </a:lnTo>
                <a:close/>
              </a:path>
            </a:pathLst>
          </a:custGeom>
          <a:solidFill>
            <a:srgbClr val="4972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831585" y="4513326"/>
            <a:ext cx="1744980" cy="1579245"/>
          </a:xfrm>
          <a:custGeom>
            <a:avLst/>
            <a:gdLst/>
            <a:ahLst/>
            <a:cxnLst/>
            <a:rect l="l" t="t" r="r" b="b"/>
            <a:pathLst>
              <a:path w="1744979" h="1579245">
                <a:moveTo>
                  <a:pt x="0" y="789432"/>
                </a:moveTo>
                <a:lnTo>
                  <a:pt x="2892" y="724686"/>
                </a:lnTo>
                <a:lnTo>
                  <a:pt x="11419" y="661382"/>
                </a:lnTo>
                <a:lnTo>
                  <a:pt x="25356" y="599722"/>
                </a:lnTo>
                <a:lnTo>
                  <a:pt x="44480" y="539910"/>
                </a:lnTo>
                <a:lnTo>
                  <a:pt x="68564" y="482149"/>
                </a:lnTo>
                <a:lnTo>
                  <a:pt x="97385" y="426642"/>
                </a:lnTo>
                <a:lnTo>
                  <a:pt x="130718" y="373593"/>
                </a:lnTo>
                <a:lnTo>
                  <a:pt x="168339" y="323203"/>
                </a:lnTo>
                <a:lnTo>
                  <a:pt x="210023" y="275678"/>
                </a:lnTo>
                <a:lnTo>
                  <a:pt x="255546" y="231219"/>
                </a:lnTo>
                <a:lnTo>
                  <a:pt x="304682" y="190030"/>
                </a:lnTo>
                <a:lnTo>
                  <a:pt x="357208" y="152314"/>
                </a:lnTo>
                <a:lnTo>
                  <a:pt x="412899" y="118275"/>
                </a:lnTo>
                <a:lnTo>
                  <a:pt x="471530" y="88115"/>
                </a:lnTo>
                <a:lnTo>
                  <a:pt x="532877" y="62037"/>
                </a:lnTo>
                <a:lnTo>
                  <a:pt x="596715" y="40245"/>
                </a:lnTo>
                <a:lnTo>
                  <a:pt x="662820" y="22943"/>
                </a:lnTo>
                <a:lnTo>
                  <a:pt x="730967" y="10332"/>
                </a:lnTo>
                <a:lnTo>
                  <a:pt x="800932" y="2616"/>
                </a:lnTo>
                <a:lnTo>
                  <a:pt x="872490" y="0"/>
                </a:lnTo>
                <a:lnTo>
                  <a:pt x="944047" y="2616"/>
                </a:lnTo>
                <a:lnTo>
                  <a:pt x="1014012" y="10332"/>
                </a:lnTo>
                <a:lnTo>
                  <a:pt x="1082159" y="22943"/>
                </a:lnTo>
                <a:lnTo>
                  <a:pt x="1148264" y="40245"/>
                </a:lnTo>
                <a:lnTo>
                  <a:pt x="1212102" y="62037"/>
                </a:lnTo>
                <a:lnTo>
                  <a:pt x="1273449" y="88115"/>
                </a:lnTo>
                <a:lnTo>
                  <a:pt x="1332080" y="118275"/>
                </a:lnTo>
                <a:lnTo>
                  <a:pt x="1387771" y="152314"/>
                </a:lnTo>
                <a:lnTo>
                  <a:pt x="1440297" y="190030"/>
                </a:lnTo>
                <a:lnTo>
                  <a:pt x="1489433" y="231219"/>
                </a:lnTo>
                <a:lnTo>
                  <a:pt x="1534956" y="275678"/>
                </a:lnTo>
                <a:lnTo>
                  <a:pt x="1576640" y="323203"/>
                </a:lnTo>
                <a:lnTo>
                  <a:pt x="1614261" y="373593"/>
                </a:lnTo>
                <a:lnTo>
                  <a:pt x="1647594" y="426642"/>
                </a:lnTo>
                <a:lnTo>
                  <a:pt x="1676415" y="482149"/>
                </a:lnTo>
                <a:lnTo>
                  <a:pt x="1700499" y="539910"/>
                </a:lnTo>
                <a:lnTo>
                  <a:pt x="1719623" y="599722"/>
                </a:lnTo>
                <a:lnTo>
                  <a:pt x="1733560" y="661382"/>
                </a:lnTo>
                <a:lnTo>
                  <a:pt x="1742087" y="724686"/>
                </a:lnTo>
                <a:lnTo>
                  <a:pt x="1744980" y="789432"/>
                </a:lnTo>
                <a:lnTo>
                  <a:pt x="1742087" y="854177"/>
                </a:lnTo>
                <a:lnTo>
                  <a:pt x="1733560" y="917481"/>
                </a:lnTo>
                <a:lnTo>
                  <a:pt x="1719623" y="979141"/>
                </a:lnTo>
                <a:lnTo>
                  <a:pt x="1700499" y="1038953"/>
                </a:lnTo>
                <a:lnTo>
                  <a:pt x="1676415" y="1096714"/>
                </a:lnTo>
                <a:lnTo>
                  <a:pt x="1647594" y="1152221"/>
                </a:lnTo>
                <a:lnTo>
                  <a:pt x="1614261" y="1205270"/>
                </a:lnTo>
                <a:lnTo>
                  <a:pt x="1576640" y="1255660"/>
                </a:lnTo>
                <a:lnTo>
                  <a:pt x="1534956" y="1303185"/>
                </a:lnTo>
                <a:lnTo>
                  <a:pt x="1489433" y="1347644"/>
                </a:lnTo>
                <a:lnTo>
                  <a:pt x="1440297" y="1388833"/>
                </a:lnTo>
                <a:lnTo>
                  <a:pt x="1387771" y="1426549"/>
                </a:lnTo>
                <a:lnTo>
                  <a:pt x="1332080" y="1460588"/>
                </a:lnTo>
                <a:lnTo>
                  <a:pt x="1273449" y="1490748"/>
                </a:lnTo>
                <a:lnTo>
                  <a:pt x="1212102" y="1516826"/>
                </a:lnTo>
                <a:lnTo>
                  <a:pt x="1148264" y="1538618"/>
                </a:lnTo>
                <a:lnTo>
                  <a:pt x="1082159" y="1555920"/>
                </a:lnTo>
                <a:lnTo>
                  <a:pt x="1014012" y="1568531"/>
                </a:lnTo>
                <a:lnTo>
                  <a:pt x="944047" y="1576247"/>
                </a:lnTo>
                <a:lnTo>
                  <a:pt x="872490" y="1578864"/>
                </a:lnTo>
                <a:lnTo>
                  <a:pt x="800932" y="1576247"/>
                </a:lnTo>
                <a:lnTo>
                  <a:pt x="730967" y="1568531"/>
                </a:lnTo>
                <a:lnTo>
                  <a:pt x="662820" y="1555920"/>
                </a:lnTo>
                <a:lnTo>
                  <a:pt x="596715" y="1538618"/>
                </a:lnTo>
                <a:lnTo>
                  <a:pt x="532877" y="1516826"/>
                </a:lnTo>
                <a:lnTo>
                  <a:pt x="471530" y="1490748"/>
                </a:lnTo>
                <a:lnTo>
                  <a:pt x="412899" y="1460588"/>
                </a:lnTo>
                <a:lnTo>
                  <a:pt x="357208" y="1426549"/>
                </a:lnTo>
                <a:lnTo>
                  <a:pt x="304682" y="1388833"/>
                </a:lnTo>
                <a:lnTo>
                  <a:pt x="255546" y="1347644"/>
                </a:lnTo>
                <a:lnTo>
                  <a:pt x="210023" y="1303185"/>
                </a:lnTo>
                <a:lnTo>
                  <a:pt x="168339" y="1255660"/>
                </a:lnTo>
                <a:lnTo>
                  <a:pt x="130718" y="1205270"/>
                </a:lnTo>
                <a:lnTo>
                  <a:pt x="97385" y="1152221"/>
                </a:lnTo>
                <a:lnTo>
                  <a:pt x="68564" y="1096714"/>
                </a:lnTo>
                <a:lnTo>
                  <a:pt x="44480" y="1038953"/>
                </a:lnTo>
                <a:lnTo>
                  <a:pt x="25356" y="979141"/>
                </a:lnTo>
                <a:lnTo>
                  <a:pt x="11419" y="917481"/>
                </a:lnTo>
                <a:lnTo>
                  <a:pt x="2892" y="854177"/>
                </a:lnTo>
                <a:lnTo>
                  <a:pt x="0" y="7894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085332" y="4742688"/>
            <a:ext cx="1234440" cy="1117600"/>
          </a:xfrm>
          <a:custGeom>
            <a:avLst/>
            <a:gdLst/>
            <a:ahLst/>
            <a:cxnLst/>
            <a:rect l="l" t="t" r="r" b="b"/>
            <a:pathLst>
              <a:path w="1234440" h="1117600">
                <a:moveTo>
                  <a:pt x="0" y="0"/>
                </a:moveTo>
                <a:lnTo>
                  <a:pt x="1234439" y="0"/>
                </a:lnTo>
                <a:lnTo>
                  <a:pt x="1234439" y="1117092"/>
                </a:lnTo>
                <a:lnTo>
                  <a:pt x="0" y="1117092"/>
                </a:lnTo>
                <a:lnTo>
                  <a:pt x="0" y="0"/>
                </a:lnTo>
                <a:close/>
              </a:path>
            </a:pathLst>
          </a:custGeom>
          <a:solidFill>
            <a:srgbClr val="4972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322192" y="5079935"/>
            <a:ext cx="76136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1285">
              <a:lnSpc>
                <a:spcPts val="1730"/>
              </a:lnSpc>
            </a:pP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income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2687" y="2518568"/>
            <a:ext cx="154686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8450">
              <a:lnSpc>
                <a:spcPct val="125000"/>
              </a:lnSpc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&amp; En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ub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 rot="19532525">
            <a:off x="3602983" y="3839911"/>
            <a:ext cx="1581407" cy="443865"/>
          </a:xfrm>
          <a:custGeom>
            <a:avLst/>
            <a:gdLst/>
            <a:ahLst/>
            <a:cxnLst/>
            <a:rect l="l" t="t" r="r" b="b"/>
            <a:pathLst>
              <a:path w="1595754" h="443864">
                <a:moveTo>
                  <a:pt x="221741" y="0"/>
                </a:moveTo>
                <a:lnTo>
                  <a:pt x="0" y="221742"/>
                </a:lnTo>
                <a:lnTo>
                  <a:pt x="221741" y="443484"/>
                </a:lnTo>
                <a:lnTo>
                  <a:pt x="221741" y="332613"/>
                </a:lnTo>
                <a:lnTo>
                  <a:pt x="1595627" y="332613"/>
                </a:lnTo>
                <a:lnTo>
                  <a:pt x="1595627" y="110871"/>
                </a:lnTo>
                <a:lnTo>
                  <a:pt x="221741" y="110871"/>
                </a:lnTo>
                <a:lnTo>
                  <a:pt x="2217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851099" y="4482935"/>
            <a:ext cx="1503357" cy="443865"/>
          </a:xfrm>
          <a:custGeom>
            <a:avLst/>
            <a:gdLst/>
            <a:ahLst/>
            <a:cxnLst/>
            <a:rect l="l" t="t" r="r" b="b"/>
            <a:pathLst>
              <a:path w="1595754" h="443864">
                <a:moveTo>
                  <a:pt x="1595627" y="332613"/>
                </a:moveTo>
                <a:lnTo>
                  <a:pt x="221741" y="332613"/>
                </a:lnTo>
                <a:lnTo>
                  <a:pt x="221741" y="443484"/>
                </a:lnTo>
                <a:lnTo>
                  <a:pt x="0" y="221742"/>
                </a:lnTo>
                <a:lnTo>
                  <a:pt x="221741" y="0"/>
                </a:lnTo>
                <a:lnTo>
                  <a:pt x="221741" y="110871"/>
                </a:lnTo>
                <a:lnTo>
                  <a:pt x="1595627" y="110871"/>
                </a:lnTo>
                <a:lnTo>
                  <a:pt x="1595627" y="332613"/>
                </a:lnTo>
                <a:close/>
              </a:path>
            </a:pathLst>
          </a:custGeom>
          <a:ln w="25907">
            <a:solidFill>
              <a:srgbClr val="2B2C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772661" y="2974084"/>
            <a:ext cx="1722120" cy="443865"/>
          </a:xfrm>
          <a:custGeom>
            <a:avLst/>
            <a:gdLst/>
            <a:ahLst/>
            <a:cxnLst/>
            <a:rect l="l" t="t" r="r" b="b"/>
            <a:pathLst>
              <a:path w="1722120" h="443864">
                <a:moveTo>
                  <a:pt x="221741" y="0"/>
                </a:moveTo>
                <a:lnTo>
                  <a:pt x="0" y="221741"/>
                </a:lnTo>
                <a:lnTo>
                  <a:pt x="221741" y="443484"/>
                </a:lnTo>
                <a:lnTo>
                  <a:pt x="221741" y="332613"/>
                </a:lnTo>
                <a:lnTo>
                  <a:pt x="1722119" y="332613"/>
                </a:lnTo>
                <a:lnTo>
                  <a:pt x="1722119" y="110870"/>
                </a:lnTo>
                <a:lnTo>
                  <a:pt x="221741" y="110870"/>
                </a:lnTo>
                <a:lnTo>
                  <a:pt x="2217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772661" y="2974084"/>
            <a:ext cx="1722120" cy="443865"/>
          </a:xfrm>
          <a:custGeom>
            <a:avLst/>
            <a:gdLst/>
            <a:ahLst/>
            <a:cxnLst/>
            <a:rect l="l" t="t" r="r" b="b"/>
            <a:pathLst>
              <a:path w="1722120" h="443864">
                <a:moveTo>
                  <a:pt x="1722119" y="332613"/>
                </a:moveTo>
                <a:lnTo>
                  <a:pt x="221741" y="332613"/>
                </a:lnTo>
                <a:lnTo>
                  <a:pt x="221741" y="443484"/>
                </a:lnTo>
                <a:lnTo>
                  <a:pt x="0" y="221741"/>
                </a:lnTo>
                <a:lnTo>
                  <a:pt x="221741" y="0"/>
                </a:lnTo>
                <a:lnTo>
                  <a:pt x="221741" y="110870"/>
                </a:lnTo>
                <a:lnTo>
                  <a:pt x="1722119" y="110870"/>
                </a:lnTo>
                <a:lnTo>
                  <a:pt x="1722119" y="332613"/>
                </a:lnTo>
                <a:close/>
              </a:path>
            </a:pathLst>
          </a:custGeom>
          <a:ln w="25908">
            <a:solidFill>
              <a:srgbClr val="2B2C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1887427" y="1904155"/>
            <a:ext cx="17005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92168"/>
                </a:solidFill>
                <a:latin typeface="Tahoma"/>
                <a:cs typeface="Tahoma"/>
              </a:rPr>
              <a:t>T</a:t>
            </a:r>
            <a:r>
              <a:rPr sz="2400" b="1" dirty="0">
                <a:solidFill>
                  <a:srgbClr val="192168"/>
                </a:solidFill>
                <a:latin typeface="Tahoma"/>
                <a:cs typeface="Tahoma"/>
              </a:rPr>
              <a:t>hresh</a:t>
            </a:r>
            <a:r>
              <a:rPr sz="2400" b="1" spc="-5" dirty="0">
                <a:solidFill>
                  <a:srgbClr val="192168"/>
                </a:solidFill>
                <a:latin typeface="Tahoma"/>
                <a:cs typeface="Tahoma"/>
              </a:rPr>
              <a:t>ol</a:t>
            </a:r>
            <a:r>
              <a:rPr sz="2400" b="1" dirty="0">
                <a:solidFill>
                  <a:srgbClr val="192168"/>
                </a:solidFill>
                <a:latin typeface="Tahoma"/>
                <a:cs typeface="Tahoma"/>
              </a:rPr>
              <a:t>ds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 rot="19376902">
            <a:off x="3748359" y="3804001"/>
            <a:ext cx="16606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solidFill>
                  <a:srgbClr val="FF0000"/>
                </a:solidFill>
                <a:latin typeface="Tahoma"/>
                <a:cs typeface="Tahoma"/>
              </a:rPr>
              <a:t>Not </a:t>
            </a:r>
            <a:r>
              <a:rPr sz="1400" spc="-5" dirty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1400" spc="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FF0000"/>
                </a:solidFill>
                <a:latin typeface="Tahoma"/>
                <a:cs typeface="Tahoma"/>
              </a:rPr>
              <a:t>ns</a:t>
            </a:r>
            <a:r>
              <a:rPr sz="140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400" spc="-5" dirty="0">
                <a:solidFill>
                  <a:srgbClr val="FF0000"/>
                </a:solidFill>
                <a:latin typeface="Tahoma"/>
                <a:cs typeface="Tahoma"/>
              </a:rPr>
              <a:t>st</a:t>
            </a:r>
            <a:r>
              <a:rPr sz="1400" spc="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FF0000"/>
                </a:solidFill>
                <a:latin typeface="Tahoma"/>
                <a:cs typeface="Tahoma"/>
              </a:rPr>
              <a:t>nt</a:t>
            </a:r>
            <a:endParaRPr sz="1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9474" y="3100859"/>
            <a:ext cx="840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ns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st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4765">
              <a:lnSpc>
                <a:spcPct val="100000"/>
              </a:lnSpc>
            </a:pPr>
            <a:fld id="{81D60167-4931-47E6-BA6A-407CBD079E47}" type="slidenum">
              <a:rPr lang="en-US" sz="1050" smtClean="0">
                <a:solidFill>
                  <a:srgbClr val="FFFFFF"/>
                </a:solidFill>
              </a:rPr>
              <a:t>8</a:t>
            </a:fld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spc="45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—</a:t>
            </a:r>
            <a:r>
              <a:rPr lang="en-US" sz="1500" spc="19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U</a:t>
            </a:r>
            <a:r>
              <a:rPr lang="en-US" sz="1500" spc="25" dirty="0">
                <a:solidFill>
                  <a:srgbClr val="FFFFFF"/>
                </a:solidFill>
              </a:rPr>
              <a:t>.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z="1500" dirty="0">
                <a:solidFill>
                  <a:srgbClr val="FFFFFF"/>
                </a:solidFill>
              </a:rPr>
              <a:t>.</a:t>
            </a:r>
            <a:r>
              <a:rPr lang="en-US" sz="1500" spc="5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B</a:t>
            </a:r>
            <a:r>
              <a:rPr lang="en-US" spc="15" dirty="0">
                <a:solidFill>
                  <a:srgbClr val="FFFFFF"/>
                </a:solidFill>
              </a:rPr>
              <a:t>U</a:t>
            </a:r>
            <a:r>
              <a:rPr lang="en-US" spc="25" dirty="0">
                <a:solidFill>
                  <a:srgbClr val="FFFFFF"/>
                </a:solidFill>
              </a:rPr>
              <a:t>RE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spc="125" dirty="0">
                <a:solidFill>
                  <a:srgbClr val="FFFFFF"/>
                </a:solidFill>
              </a:rPr>
              <a:t> </a:t>
            </a:r>
            <a:r>
              <a:rPr lang="en-US" sz="1500" spc="35" dirty="0">
                <a:solidFill>
                  <a:srgbClr val="FFFFFF"/>
                </a:solidFill>
              </a:rPr>
              <a:t>L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B</a:t>
            </a:r>
            <a:r>
              <a:rPr lang="en-US" spc="25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spc="114" dirty="0">
                <a:solidFill>
                  <a:srgbClr val="FFFFFF"/>
                </a:solidFill>
              </a:rPr>
              <a:t> </a:t>
            </a:r>
            <a:r>
              <a:rPr lang="en-US" sz="1500" spc="30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20" dirty="0">
                <a:solidFill>
                  <a:srgbClr val="FFFFFF"/>
                </a:solidFill>
              </a:rPr>
              <a:t>A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5" dirty="0">
                <a:solidFill>
                  <a:srgbClr val="FFFFFF"/>
                </a:solidFill>
              </a:rPr>
              <a:t>S</a:t>
            </a:r>
            <a:r>
              <a:rPr lang="en-US" spc="15" dirty="0">
                <a:solidFill>
                  <a:srgbClr val="FFFFFF"/>
                </a:solidFill>
              </a:rPr>
              <a:t>T</a:t>
            </a:r>
            <a:r>
              <a:rPr lang="en-US" spc="50" dirty="0">
                <a:solidFill>
                  <a:srgbClr val="FFFFFF"/>
                </a:solidFill>
              </a:rPr>
              <a:t>I</a:t>
            </a:r>
            <a:r>
              <a:rPr lang="en-US" spc="20"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spc="9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</a:rPr>
              <a:t>•</a:t>
            </a:r>
            <a:r>
              <a:rPr lang="en-US" sz="1050" spc="135" dirty="0">
                <a:solidFill>
                  <a:srgbClr val="FFFFFF"/>
                </a:solidFill>
              </a:rPr>
              <a:t> </a:t>
            </a:r>
            <a:r>
              <a:rPr lang="en-US" sz="10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bl</a:t>
            </a:r>
            <a:r>
              <a:rPr lang="en-US" sz="1050" b="1" spc="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050" b="1" spc="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lang="en-US" sz="10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z="1050" b="1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endParaRPr lang="en-US" sz="1050" dirty="0">
              <a:latin typeface="Century Gothic"/>
              <a:cs typeface="Century Gothic"/>
            </a:endParaRPr>
          </a:p>
        </p:txBody>
      </p:sp>
      <p:sp>
        <p:nvSpPr>
          <p:cNvPr id="34" name="object 32"/>
          <p:cNvSpPr txBox="1"/>
          <p:nvPr/>
        </p:nvSpPr>
        <p:spPr>
          <a:xfrm>
            <a:off x="4207702" y="4569432"/>
            <a:ext cx="840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Tahoma"/>
                <a:cs typeface="Tahoma"/>
              </a:rPr>
              <a:t>C</a:t>
            </a:r>
            <a:r>
              <a:rPr sz="1400" spc="5" dirty="0">
                <a:latin typeface="Tahoma"/>
                <a:cs typeface="Tahoma"/>
              </a:rPr>
              <a:t>o</a:t>
            </a:r>
            <a:r>
              <a:rPr sz="1400" spc="-5" dirty="0">
                <a:latin typeface="Tahoma"/>
                <a:cs typeface="Tahoma"/>
              </a:rPr>
              <a:t>ns</a:t>
            </a:r>
            <a:r>
              <a:rPr sz="1400" dirty="0">
                <a:latin typeface="Tahoma"/>
                <a:cs typeface="Tahoma"/>
              </a:rPr>
              <a:t>i</a:t>
            </a:r>
            <a:r>
              <a:rPr sz="1400" spc="-5" dirty="0">
                <a:latin typeface="Tahoma"/>
                <a:cs typeface="Tahoma"/>
              </a:rPr>
              <a:t>st</a:t>
            </a:r>
            <a:r>
              <a:rPr sz="1400" spc="5" dirty="0">
                <a:latin typeface="Tahoma"/>
                <a:cs typeface="Tahoma"/>
              </a:rPr>
              <a:t>e</a:t>
            </a:r>
            <a:r>
              <a:rPr sz="1400" spc="-5" dirty="0">
                <a:latin typeface="Tahoma"/>
                <a:cs typeface="Tahoma"/>
              </a:rPr>
              <a:t>nt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2" y="393001"/>
            <a:ext cx="7951914" cy="1292662"/>
          </a:xfrm>
        </p:spPr>
        <p:txBody>
          <a:bodyPr/>
          <a:lstStyle/>
          <a:p>
            <a:r>
              <a:rPr lang="en-US" b="1" dirty="0" smtClean="0"/>
              <a:t>Expand the Estimation Sample from CUs with Two Children to CUs Any Children to All Consumer Units: Unweighted Sample Sizes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560647"/>
              </p:ext>
            </p:extLst>
          </p:nvPr>
        </p:nvGraphicFramePr>
        <p:xfrm>
          <a:off x="457200" y="1935040"/>
          <a:ext cx="8229600" cy="311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79">
                  <a:extLst>
                    <a:ext uri="{9D8B030D-6E8A-4147-A177-3AD203B41FA5}">
                      <a16:colId xmlns="" xmlns:a16="http://schemas.microsoft.com/office/drawing/2014/main" val="2787710565"/>
                    </a:ext>
                  </a:extLst>
                </a:gridCol>
                <a:gridCol w="1660358">
                  <a:extLst>
                    <a:ext uri="{9D8B030D-6E8A-4147-A177-3AD203B41FA5}">
                      <a16:colId xmlns="" xmlns:a16="http://schemas.microsoft.com/office/drawing/2014/main" val="4228543404"/>
                    </a:ext>
                  </a:extLst>
                </a:gridCol>
                <a:gridCol w="1949116">
                  <a:extLst>
                    <a:ext uri="{9D8B030D-6E8A-4147-A177-3AD203B41FA5}">
                      <a16:colId xmlns="" xmlns:a16="http://schemas.microsoft.com/office/drawing/2014/main" val="2727843078"/>
                    </a:ext>
                  </a:extLst>
                </a:gridCol>
                <a:gridCol w="1732547">
                  <a:extLst>
                    <a:ext uri="{9D8B030D-6E8A-4147-A177-3AD203B41FA5}">
                      <a16:colId xmlns="" xmlns:a16="http://schemas.microsoft.com/office/drawing/2014/main" val="1236894456"/>
                    </a:ext>
                  </a:extLst>
                </a:gridCol>
              </a:tblGrid>
              <a:tr h="698252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CU's with 2 kids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CU's with 1+ kids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All CU's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3073845321"/>
                  </a:ext>
                </a:extLst>
              </a:tr>
              <a:tr h="796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Estimation Sample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(percentage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all CUs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14,668</a:t>
                      </a:r>
                    </a:p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(11.3%)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40,623</a:t>
                      </a:r>
                      <a:endParaRPr lang="en-US" sz="2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(31.3%)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129,604</a:t>
                      </a:r>
                    </a:p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(100%)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629314911"/>
                  </a:ext>
                </a:extLst>
              </a:tr>
              <a:tr h="403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30-36th </a:t>
                      </a:r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ptile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FCSU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n=860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n=2,396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n= 7,632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2945872917"/>
                  </a:ext>
                </a:extLst>
              </a:tr>
              <a:tr h="403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Owners with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mortgage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1,730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2555259276"/>
                  </a:ext>
                </a:extLst>
              </a:tr>
              <a:tr h="411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Owners without mortgage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2,646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69901126"/>
                  </a:ext>
                </a:extLst>
              </a:tr>
              <a:tr h="403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Renters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3,256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9349553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562451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E04C5-3085-4F64-BC65-54FE2DBF6EB1}" type="slidenum">
              <a:rPr lang="en-US" sz="1200" b="1">
                <a:solidFill>
                  <a:srgbClr val="C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38392"/>
            <a:ext cx="72346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Bureau of Labor Statistics, Consumer Expenditure Survey Interview Data, 2012Q2-2017Q1.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190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7168</TotalTime>
  <Words>3417</Words>
  <Application>Microsoft Office PowerPoint</Application>
  <PresentationFormat>On-screen Show (4:3)</PresentationFormat>
  <Paragraphs>946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12</vt:lpstr>
      <vt:lpstr>Arial</vt:lpstr>
      <vt:lpstr>Calibri</vt:lpstr>
      <vt:lpstr>Cambria Math</vt:lpstr>
      <vt:lpstr>Century Gothic</vt:lpstr>
      <vt:lpstr>Tahoma</vt:lpstr>
      <vt:lpstr>Times New Roman</vt:lpstr>
      <vt:lpstr>Verdana</vt:lpstr>
      <vt:lpstr>Wingdings</vt:lpstr>
      <vt:lpstr>Office Theme</vt:lpstr>
      <vt:lpstr>PowerPoint Presentation</vt:lpstr>
      <vt:lpstr>Current Estimation of SPM Thresholds </vt:lpstr>
      <vt:lpstr>PowerPoint Presentation</vt:lpstr>
      <vt:lpstr>Planned Changes for Production of “National” Initial Threshold</vt:lpstr>
      <vt:lpstr>Not Planned as Changes for Thresholds</vt:lpstr>
      <vt:lpstr>Presented Previously</vt:lpstr>
      <vt:lpstr>Other</vt:lpstr>
      <vt:lpstr>In-kind Benefits Included in FCSU</vt:lpstr>
      <vt:lpstr>Expand the Estimation Sample from CUs with Two Children to CUs Any Children to All Consumer Units: Unweighted Sample Sizes</vt:lpstr>
      <vt:lpstr>Expand Estimation Sample to Include All Consumer Units: Results Restricted to the 30-36th Percentile Range of FCSU Expenditures</vt:lpstr>
      <vt:lpstr>Change Base of Thresholds: Move to the a Percentage of the Median </vt:lpstr>
      <vt:lpstr>Expanding the Sample and Moving to the Median: 2016</vt:lpstr>
      <vt:lpstr>Geo-adjust CU Level FCSU Resulting in “National” Dollar Thresholds (as opposed to average dollars)</vt:lpstr>
      <vt:lpstr>Additional Changes</vt:lpstr>
      <vt:lpstr>Impacts Relative to Published</vt:lpstr>
      <vt:lpstr>Impacts Relative to Published</vt:lpstr>
      <vt:lpstr>Combined Changes Based on 30-36th Percentile of FCSU:  SPM 2016 2A+2C Thresholds</vt:lpstr>
      <vt:lpstr>Impact of Combined* Changes Based on 30-36th Percentile of FCSU and Different Estimation Samples: SPM 2016 2A+2C Thresholds</vt:lpstr>
      <vt:lpstr>Impact of Combined* Changes Based on 30-36th Percentile of FCSU:  S+U as % of SPM 2016 2A+2C Thresholds</vt:lpstr>
      <vt:lpstr>Select % of Median to Offset Impact of Changes to Equate to Published</vt:lpstr>
      <vt:lpstr>Discussion of Planned Changes</vt:lpstr>
      <vt:lpstr>Discussion of Changes Not Planned</vt:lpstr>
      <vt:lpstr>Contact Information</vt:lpstr>
      <vt:lpstr>PowerPoint Presentation</vt:lpstr>
      <vt:lpstr>2016 SPM Thresholds with and without In-Kind Imputed Benefits: 2 Adults with 2 Children (“2A+2C”)</vt:lpstr>
      <vt:lpstr>Geo-Adjust for Spatial Differences in Housing Costs at the CU Level</vt:lpstr>
      <vt:lpstr>Impact of Not Including Telephone in Housing on  2016 2A+2C SPM Thresholds and Housing Shares</vt:lpstr>
      <vt:lpstr>PowerPoint Presentation</vt:lpstr>
      <vt:lpstr>PowerPoint Presentation</vt:lpstr>
      <vt:lpstr>Combined Impact of Geo-Adjusting S+U at CU Level and Moving Telephone: 2014 Thresholds for 2A+2C</vt:lpstr>
      <vt:lpstr>2014 2 A+2 C SPM Thresholds Moving Telephone out of Housing Utilities and with and without Quality-Adjusted Normalized “Prices” Applied to Si+Ui</vt:lpstr>
      <vt:lpstr>Impact of Changing Estimation Sample (5 Years of CE Data, 30-36th percentile of FCSU): 2016 2A+2C</vt:lpstr>
      <vt:lpstr>Impact of Moving to the Median &amp; 2C vs. All CUs Estimation Sample (5 Years of CE Data): 2016 2A+2C</vt:lpstr>
      <vt:lpstr>Impact of Including In-Kind Benefits vs. Not &amp; 2C vs. All CUs Estimation Unit (5 Years of CE Data): 2016 2A+2C</vt:lpstr>
      <vt:lpstr>Impact of Telecom Added to FCSU but not in Utilities: 2016 Thresholds for 2A+2C</vt:lpstr>
      <vt:lpstr>Impact of 5 Years vs. 3 Years of CE Data &amp; 2C vs. All CUs Estimation Unit: 2016 2A+2C Thresholds</vt:lpstr>
      <vt:lpstr>Impact of Lagging vs. Not Lagging by 1 Year &amp; 2C vs. All CUs Estimation Unit (5 Years of CE Data): 2016 2A+2C Thresholds</vt:lpstr>
      <vt:lpstr>Impact of Adjusting by Composite FCSU CPI-U vs. All Items CPI-U &amp; 2C vs. All CUs Estimation Unit (5 Years of CE Data): 2016 2A+2C</vt:lpstr>
      <vt:lpstr>Impact of Using 3 Years of Data and 1-year Lag: 2016 2A+2C Based on “33rd” Percentile FCSU</vt:lpstr>
      <vt:lpstr>Refining What is Included in FCSU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Poverty Measure Thresholds: Imputing In-Kind Benefits with a Focus on Rental Housing Benefits</dc:title>
  <dc:creator>Garner, Thesia - BLS</dc:creator>
  <cp:lastModifiedBy>Garner, Thesia - BLS</cp:lastModifiedBy>
  <cp:revision>426</cp:revision>
  <cp:lastPrinted>2019-05-16T17:19:52Z</cp:lastPrinted>
  <dcterms:created xsi:type="dcterms:W3CDTF">2016-06-03T18:45:21Z</dcterms:created>
  <dcterms:modified xsi:type="dcterms:W3CDTF">2020-10-14T17:18:02Z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2016-06-03T00:00:00Z</vt:filetime>
  </property>
  <property fmtid="{D5CDD505-2E9C-101B-9397-08002B2CF9AE}" pid="3" name="LastSaved">
    <vt:filetime>2016-06-03T00:00:00Z</vt:filetime>
  </property>
</Properties>
</file>